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embeddedFontLst>
    <p:embeddedFont>
      <p:font typeface="Robot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Zhen Richard T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5.xml"/><Relationship Id="rId75" Type="http://schemas.openxmlformats.org/officeDocument/2006/relationships/font" Target="fonts/Roboto-boldItalic.fntdata"/><Relationship Id="rId30" Type="http://schemas.openxmlformats.org/officeDocument/2006/relationships/slide" Target="slides/slide24.xml"/><Relationship Id="rId74" Type="http://schemas.openxmlformats.org/officeDocument/2006/relationships/font" Target="fonts/Roboto-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7-09T18:14:31.962">
    <p:pos x="6000" y="0"/>
    <p:text>Dear friends: good progress. keep going. 
I was occupied fully by other tasks yesterday. 
today, I will do some more coding for the implementation demonstration (and for everybody to learn more the coding in summer 2). 
In the afternoon and before the meeting, I will spend 1-2 hours on revising the slides. 
See you at 4:30pm</p:text>
  </p:cm>
  <p:cm authorId="0" idx="2" dt="2020-07-09T18:14:31.962">
    <p:pos x="6000" y="0"/>
    <p:text>further, I think we have prepared very good contents now. We just need to work on the flow and logic, we can impress the faculty group. 
Lots of contents we designed here can be used in the final presentation and you job interviews to show you capability.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7-10T01:46:42.285">
    <p:pos x="6000" y="0"/>
    <p:text>from your notes below, I can see that you guys are working hard on explaining those very abstract and dry concepts. Thank you!
That's painful, but is also a good practice for you guys: first, it helps you to understand those concepts deeply; second, the ability of explain complex concepts well is an advantage of you. practice it!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07-10T05:20:06.815">
    <p:pos x="6000" y="0"/>
    <p:text>For NETS data: we can just say its name and what info it has, that’s enough for now. If audience ask details,  I will handle those questions.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inkinfi.com/2019/08/skipgram-explained.html" TargetMode="External"/><Relationship Id="rId3" Type="http://schemas.openxmlformats.org/officeDocument/2006/relationships/hyperlink" Target="https://www.thinkinfi.com/2019/06/single-word-cbow.html" TargetMode="External"/><Relationship Id="rId4" Type="http://schemas.openxmlformats.org/officeDocument/2006/relationships/hyperlink" Target="http://jalammar.github.io/illustrated-word2vec/" TargetMode="External"/><Relationship Id="rId5" Type="http://schemas.openxmlformats.org/officeDocument/2006/relationships/hyperlink" Target="https://web.stanford.edu/class/cs224n/slides/cs224n-2020-lecture01-wordvecs1.pdf" TargetMode="External"/><Relationship Id="rId6" Type="http://schemas.openxmlformats.org/officeDocument/2006/relationships/hyperlink" Target="http://papers.nips.cc/paper/5021-distributed-representations-of-words-and-phrases-and"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transformers/task_summary.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l.acm.org/doi/10.1145/3219819.3219885"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lammar.github.io/visualizing-neural-machine-translation-mechanics-of-seq2seq-models-with-attention/" TargetMode="External"/><Relationship Id="rId3" Type="http://schemas.openxmlformats.org/officeDocument/2006/relationships/hyperlink" Target="https://web.stanford.edu/class/cs224n/slides/cs224n-2020-lecture08-nmt.pdf" TargetMode="External"/><Relationship Id="rId4" Type="http://schemas.openxmlformats.org/officeDocument/2006/relationships/hyperlink" Target="http://jalammar.github.io/illustrated-transformer/" TargetMode="External"/><Relationship Id="rId5" Type="http://schemas.openxmlformats.org/officeDocument/2006/relationships/hyperlink" Target="https://arxiv.org/abs/1706.03762"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psrkjscprMdReg_ZMc_czL3HlPvg2U7j?usp=sharin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transformers/model_summary.html" TargetMode="External"/><Relationship Id="rId3" Type="http://schemas.openxmlformats.org/officeDocument/2006/relationships/hyperlink" Target="http://jalammar.github.io/illustrated-bert/" TargetMode="External"/><Relationship Id="rId4" Type="http://schemas.openxmlformats.org/officeDocument/2006/relationships/hyperlink" Target="https://huggingface.co/transformers/pretrained_models.html" TargetMode="External"/><Relationship Id="rId5" Type="http://schemas.openxmlformats.org/officeDocument/2006/relationships/hyperlink" Target="https://arxiv.org/abs/1810.04805"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ansformer.huggingface.co/doc/distil-gpt2" TargetMode="External"/><Relationship Id="rId3" Type="http://schemas.openxmlformats.org/officeDocument/2006/relationships/hyperlink" Target="https://gpt2.ai-demo.xyz/"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github/tensorflow/tensor2tensor/blob/master/tensor2tensor/notebooks/hello_t2t.ipynb"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Sorry give a minute</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22fdf9873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22fdf9873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a:latin typeface="Roboto"/>
                <a:ea typeface="Roboto"/>
                <a:cs typeface="Roboto"/>
                <a:sym typeface="Roboto"/>
              </a:rPr>
              <a:t>NLP has a long history, but in recent years it achieved even significant progresses. We want to let the audience how we make machines understand and process our human’s natural language. </a:t>
            </a:r>
            <a:endParaRPr sz="1300">
              <a:latin typeface="Roboto"/>
              <a:ea typeface="Roboto"/>
              <a:cs typeface="Roboto"/>
              <a:sym typeface="Roboto"/>
            </a:endParaRPr>
          </a:p>
          <a:p>
            <a:pPr indent="-342900" lvl="0" marL="457200" rtl="0" algn="l">
              <a:lnSpc>
                <a:spcPct val="115000"/>
              </a:lnSpc>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Key milestones of NLP have occurred in the last 10 years and continue to advance at a rapid rate</a:t>
            </a:r>
            <a:endParaRPr sz="1800">
              <a:solidFill>
                <a:srgbClr val="666666"/>
              </a:solidFill>
              <a:latin typeface="Roboto"/>
              <a:ea typeface="Roboto"/>
              <a:cs typeface="Roboto"/>
              <a:sym typeface="Roboto"/>
            </a:endParaRPr>
          </a:p>
          <a:p>
            <a:pPr indent="-342900" lvl="0" marL="457200" rtl="0" algn="l">
              <a:lnSpc>
                <a:spcPct val="115000"/>
              </a:lnSpc>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NLP plays a critical role in supporting machine-human interactions</a:t>
            </a:r>
            <a:endParaRPr sz="1800">
              <a:solidFill>
                <a:srgbClr val="666666"/>
              </a:solidFill>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To do so, we give them a brief introduction on the key milestones of NLP (note that all the key advancements are in less than 10 years; how fast-developing and flourish this area), and let them know how each improvement make a difference: word2vec (machine can see the semantic meanings of words from the word embeddings/numerical vectors representing words, and thus mathematical operation can be done with words), attention (machine can now realize the context; put words into their contexts to understand them), self-attention(much efficient way to do attention), transformer (many layers of self-attention with multiple-heads: machine can understand the text from different perspectives and synthesize the meanings). </a:t>
            </a:r>
            <a:endParaRPr sz="1300">
              <a:latin typeface="Roboto"/>
              <a:ea typeface="Roboto"/>
              <a:cs typeface="Roboto"/>
              <a:sym typeface="Roboto"/>
            </a:endParaRPr>
          </a:p>
          <a:p>
            <a:pPr indent="0" lvl="0" marL="0" rtl="0" algn="l">
              <a:spcBef>
                <a:spcPts val="0"/>
              </a:spcBef>
              <a:spcAft>
                <a:spcPts val="0"/>
              </a:spcAft>
              <a:buNone/>
            </a:pPr>
            <a:r>
              <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Lastly, not only NLP is developing fast, it is equally fast at democratizing: common users like us can easily utilize the newly developed methods/models of NLP </a:t>
            </a:r>
            <a:r>
              <a:rPr b="1" lang="en" sz="1300">
                <a:latin typeface="Roboto"/>
                <a:ea typeface="Roboto"/>
                <a:cs typeface="Roboto"/>
                <a:sym typeface="Roboto"/>
              </a:rPr>
              <a:t>once we understand the theory above</a:t>
            </a:r>
            <a:r>
              <a:rPr lang="en" sz="1300">
                <a:latin typeface="Roboto"/>
                <a:ea typeface="Roboto"/>
                <a:cs typeface="Roboto"/>
                <a:sym typeface="Roboto"/>
              </a:rPr>
              <a:t> (thanks to companies like Google, Open AI, Huggingface, etc. that make the models available to us). In the pantheon of transformer-based NLP models, we focus on BERT, because:  BERT to NLP is ImageNet to computer vision.</a:t>
            </a:r>
            <a:endParaRPr sz="13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bab05622c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bab05622c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latin typeface="Roboto"/>
                <a:ea typeface="Roboto"/>
                <a:cs typeface="Roboto"/>
                <a:sym typeface="Roboto"/>
              </a:rPr>
              <a:t>Generate a milestones of modern NLP: from word2vec (2013)to self-attention (2018) to BERT (2018), this three elements are enough</a:t>
            </a:r>
            <a:endParaRPr sz="1400">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Let them know that our learning approch of NLP is pretty modern: we start from 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 see→ fast</a:t>
            </a:r>
            <a:endParaRPr/>
          </a:p>
          <a:p>
            <a:pPr indent="0" lvl="0" marL="0" rtl="0" algn="l">
              <a:spcBef>
                <a:spcPts val="0"/>
              </a:spcBef>
              <a:spcAft>
                <a:spcPts val="0"/>
              </a:spcAft>
              <a:buNone/>
            </a:pPr>
            <a:r>
              <a:rPr lang="en"/>
              <a:t>Text → read → hard/slow → transfemers → NLP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22fdf987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22fdf987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a:t>
            </a:r>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Numerical representations of textual data </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Why? ML and Deep Learning cannot process plain text in its raw form</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ML + Deep Learning needs numbers, many data comes in text. </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Solution: Extract information out of text and convert it into numbers</a:t>
            </a:r>
            <a:endParaRPr>
              <a:latin typeface="Roboto"/>
              <a:ea typeface="Roboto"/>
              <a:cs typeface="Roboto"/>
              <a:sym typeface="Roboto"/>
            </a:endParaRPr>
          </a:p>
          <a:p>
            <a:pPr indent="-298450" lvl="0" marL="457200" rtl="0" algn="l">
              <a:lnSpc>
                <a:spcPct val="115000"/>
              </a:lnSpc>
              <a:spcBef>
                <a:spcPts val="0"/>
              </a:spcBef>
              <a:spcAft>
                <a:spcPts val="0"/>
              </a:spcAft>
              <a:buClr>
                <a:srgbClr val="000000"/>
              </a:buClr>
              <a:buSzPts val="1100"/>
              <a:buFont typeface="Roboto"/>
              <a:buChar char="-"/>
            </a:pPr>
            <a:r>
              <a:rPr lang="en">
                <a:latin typeface="Roboto"/>
                <a:ea typeface="Roboto"/>
                <a:cs typeface="Roboto"/>
                <a:sym typeface="Roboto"/>
              </a:rPr>
              <a:t>Word embeddings map a word using a dictionary to a vector </a:t>
            </a:r>
            <a:endParaRPr>
              <a:latin typeface="Roboto"/>
              <a:ea typeface="Roboto"/>
              <a:cs typeface="Roboto"/>
              <a:sym typeface="Roboto"/>
            </a:endParaRPr>
          </a:p>
          <a:p>
            <a:pPr indent="-342900" lvl="0" marL="457200" rtl="0" algn="l">
              <a:spcBef>
                <a:spcPts val="0"/>
              </a:spcBef>
              <a:spcAft>
                <a:spcPts val="0"/>
              </a:spcAft>
              <a:buClr>
                <a:srgbClr val="000000"/>
              </a:buClr>
              <a:buSzPts val="1800"/>
              <a:buFont typeface="Roboto"/>
              <a:buChar char="-"/>
            </a:pPr>
            <a:r>
              <a:rPr lang="en" sz="1700">
                <a:latin typeface="Roboto"/>
                <a:ea typeface="Roboto"/>
                <a:cs typeface="Roboto"/>
                <a:sym typeface="Roboto"/>
              </a:rPr>
              <a:t>where words that have similar meanings have similar representations.</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ID are semantic meaning king queen man woman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bab05622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bab05622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a:t>
            </a:r>
            <a:endParaRPr/>
          </a:p>
          <a:p>
            <a:pPr indent="0" lvl="0" marL="0" rtl="0" algn="l">
              <a:lnSpc>
                <a:spcPct val="120000"/>
              </a:lnSpc>
              <a:spcBef>
                <a:spcPts val="0"/>
              </a:spcBef>
              <a:spcAft>
                <a:spcPts val="0"/>
              </a:spcAft>
              <a:buNone/>
            </a:pPr>
            <a:r>
              <a:rPr lang="en" sz="1400" u="sng">
                <a:solidFill>
                  <a:schemeClr val="accent5"/>
                </a:solidFill>
                <a:latin typeface="Roboto"/>
                <a:ea typeface="Roboto"/>
                <a:cs typeface="Roboto"/>
                <a:sym typeface="Roboto"/>
                <a:hlinkClick r:id="rId2">
                  <a:extLst>
                    <a:ext uri="{A12FA001-AC4F-418D-AE19-62706E023703}">
                      <ahyp:hlinkClr val="tx"/>
                    </a:ext>
                  </a:extLst>
                </a:hlinkClick>
              </a:rPr>
              <a:t>https://www.google.com/url?sa=i&amp;url=https%3A%2F%2Fwww.thinkinfi.com%2F2019%2F08%2Fskipgram-explained.html&amp;psig=AOvVaw2ib5W2VyzndJnEL4bLBy_T&amp;ust=1594422931915000&amp;source=images&amp;cd=vfe&amp;ved=0CA0QjhxqFwoTCNCRwL2mweoCFQAAAAAdAAAAABA8</a:t>
            </a:r>
            <a:endParaRPr/>
          </a:p>
          <a:p>
            <a:pPr indent="0" lvl="0" marL="0" rtl="0" algn="l">
              <a:lnSpc>
                <a:spcPct val="120000"/>
              </a:lnSpc>
              <a:spcBef>
                <a:spcPts val="600"/>
              </a:spcBef>
              <a:spcAft>
                <a:spcPts val="0"/>
              </a:spcAft>
              <a:buNone/>
            </a:pPr>
            <a:r>
              <a:t/>
            </a:r>
            <a:endParaRPr/>
          </a:p>
          <a:p>
            <a:pPr indent="0" lvl="0" marL="0" rtl="0" algn="l">
              <a:lnSpc>
                <a:spcPct val="120000"/>
              </a:lnSpc>
              <a:spcBef>
                <a:spcPts val="600"/>
              </a:spcBef>
              <a:spcAft>
                <a:spcPts val="0"/>
              </a:spcAft>
              <a:buNone/>
            </a:pPr>
            <a:r>
              <a:rPr lang="en" sz="1400" u="sng">
                <a:solidFill>
                  <a:schemeClr val="accent5"/>
                </a:solidFill>
                <a:latin typeface="Roboto"/>
                <a:ea typeface="Roboto"/>
                <a:cs typeface="Roboto"/>
                <a:sym typeface="Roboto"/>
                <a:hlinkClick r:id="rId3">
                  <a:extLst>
                    <a:ext uri="{A12FA001-AC4F-418D-AE19-62706E023703}">
                      <ahyp:hlinkClr val="tx"/>
                    </a:ext>
                  </a:extLst>
                </a:hlinkClick>
              </a:rPr>
              <a:t>https://www.google.com/url?sa=i&amp;url=https%3A%2F%2Fwww.thinkinfi.com%2F2019%2F06%2Fsingle-word-cbow.html&amp;psig=AOvVaw2ib5W2VyzndJnEL4bLBy_T&amp;ust=1594422931915000&amp;source=images&amp;cd=vfe&amp;ved=0CA0QjhxqFwoTCNCRwL2mweoCFQAAAAAdAAAAABBB</a:t>
            </a:r>
            <a:endParaRPr/>
          </a:p>
          <a:p>
            <a:pPr indent="0" lvl="0" marL="0" rtl="0" algn="l">
              <a:lnSpc>
                <a:spcPct val="120000"/>
              </a:lnSpc>
              <a:spcBef>
                <a:spcPts val="600"/>
              </a:spcBef>
              <a:spcAft>
                <a:spcPts val="0"/>
              </a:spcAft>
              <a:buNone/>
            </a:pPr>
            <a:r>
              <a:t/>
            </a:r>
            <a:endParaRPr/>
          </a:p>
          <a:p>
            <a:pPr indent="0" lvl="0" marL="0" rtl="0" algn="l">
              <a:spcBef>
                <a:spcPts val="600"/>
              </a:spcBef>
              <a:spcAft>
                <a:spcPts val="0"/>
              </a:spcAft>
              <a:buNone/>
            </a:pPr>
            <a:r>
              <a:rPr lang="en"/>
              <a:t>Resources: </a:t>
            </a:r>
            <a:r>
              <a:rPr lang="en" sz="1000" u="sng">
                <a:hlinkClick r:id="rId4"/>
              </a:rPr>
              <a:t>http://jalammar.github.io/illustrated-word2vec/</a:t>
            </a:r>
            <a:endParaRPr sz="1300">
              <a:latin typeface="Roboto"/>
              <a:ea typeface="Roboto"/>
              <a:cs typeface="Roboto"/>
              <a:sym typeface="Roboto"/>
            </a:endParaRPr>
          </a:p>
          <a:p>
            <a:pPr indent="-311150" lvl="1" marL="914400" rtl="0" algn="l">
              <a:spcBef>
                <a:spcPts val="0"/>
              </a:spcBef>
              <a:spcAft>
                <a:spcPts val="0"/>
              </a:spcAft>
              <a:buClr>
                <a:srgbClr val="000000"/>
              </a:buClr>
              <a:buSzPts val="1300"/>
              <a:buFont typeface="Roboto"/>
              <a:buChar char="○"/>
            </a:pPr>
            <a:r>
              <a:rPr lang="en" sz="1000" u="sng">
                <a:hlinkClick r:id="rId5"/>
              </a:rPr>
              <a:t>https://web.stanford.edu/class/cs224n/slides/cs224n-2020-lecture01-wordvecs1.pdf</a:t>
            </a:r>
            <a:endParaRPr sz="1300">
              <a:latin typeface="Roboto"/>
              <a:ea typeface="Roboto"/>
              <a:cs typeface="Roboto"/>
              <a:sym typeface="Roboto"/>
            </a:endParaRPr>
          </a:p>
          <a:p>
            <a:pPr indent="-311150" lvl="1" marL="914400" rtl="0" algn="l">
              <a:spcBef>
                <a:spcPts val="0"/>
              </a:spcBef>
              <a:spcAft>
                <a:spcPts val="0"/>
              </a:spcAft>
              <a:buClr>
                <a:srgbClr val="000000"/>
              </a:buClr>
              <a:buSzPts val="1300"/>
              <a:buFont typeface="Roboto"/>
              <a:buChar char="○"/>
            </a:pPr>
            <a:r>
              <a:rPr lang="en" sz="1300">
                <a:latin typeface="Roboto"/>
                <a:ea typeface="Roboto"/>
                <a:cs typeface="Roboto"/>
                <a:sym typeface="Roboto"/>
              </a:rPr>
              <a:t>Example that helps you illustrate your points</a:t>
            </a:r>
            <a:endParaRPr sz="1300">
              <a:latin typeface="Roboto"/>
              <a:ea typeface="Roboto"/>
              <a:cs typeface="Roboto"/>
              <a:sym typeface="Roboto"/>
            </a:endParaRPr>
          </a:p>
          <a:p>
            <a:pPr indent="-285750" lvl="1" marL="914400" rtl="0" algn="l">
              <a:spcBef>
                <a:spcPts val="0"/>
              </a:spcBef>
              <a:spcAft>
                <a:spcPts val="0"/>
              </a:spcAft>
              <a:buClr>
                <a:srgbClr val="000000"/>
              </a:buClr>
              <a:buSzPts val="900"/>
              <a:buFont typeface="Roboto"/>
              <a:buChar char="○"/>
            </a:pPr>
            <a:r>
              <a:rPr lang="en" sz="1300">
                <a:latin typeface="Roboto"/>
                <a:ea typeface="Roboto"/>
                <a:cs typeface="Roboto"/>
                <a:sym typeface="Roboto"/>
              </a:rPr>
              <a:t>Original paper: </a:t>
            </a:r>
            <a:r>
              <a:rPr lang="en" sz="1500" u="sng">
                <a:hlinkClick r:id="rId6"/>
              </a:rPr>
              <a:t>http://papers.nips.cc/paper/5021-distributed-representations-of-words-and-phrases-and</a:t>
            </a:r>
            <a:r>
              <a:rPr lang="en" sz="1300">
                <a:latin typeface="Roboto"/>
                <a:ea typeface="Roboto"/>
                <a:cs typeface="Roboto"/>
                <a:sym typeface="Roboto"/>
              </a:rPr>
              <a:t> [2013]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8bc92e19b7_16_22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bc92e19b7_16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them that word2vec are still used a lot in business area, like this paper on marketing science (2019). Marketing science is the top journal in business area. </a:t>
            </a:r>
            <a:endParaRPr/>
          </a:p>
          <a:p>
            <a:pPr indent="0" lvl="0" marL="0" rtl="0" algn="l">
              <a:spcBef>
                <a:spcPts val="0"/>
              </a:spcBef>
              <a:spcAft>
                <a:spcPts val="0"/>
              </a:spcAft>
              <a:buNone/>
            </a:pPr>
            <a:r>
              <a:rPr lang="en"/>
              <a:t>And in this paper, authors use amazon review to extract product </a:t>
            </a:r>
            <a:r>
              <a:rPr lang="en"/>
              <a:t>improvements</a:t>
            </a:r>
            <a:r>
              <a:rPr lang="en"/>
              <a:t>, they show that their automatic NLP approach is at least as </a:t>
            </a:r>
            <a:r>
              <a:rPr lang="en"/>
              <a:t>traditional</a:t>
            </a:r>
            <a:r>
              <a:rPr lang="en"/>
              <a:t> customer focus group and expert </a:t>
            </a:r>
            <a:r>
              <a:rPr lang="en"/>
              <a:t>review</a:t>
            </a:r>
            <a:r>
              <a:rPr lang="en"/>
              <a:t> transcript </a:t>
            </a:r>
            <a:r>
              <a:rPr lang="en"/>
              <a:t>approach</a:t>
            </a:r>
            <a:r>
              <a:rPr lang="en"/>
              <a:t> in terms of useful info extracted. </a:t>
            </a:r>
            <a:endParaRPr/>
          </a:p>
          <a:p>
            <a:pPr indent="0" lvl="0" marL="0" rtl="0" algn="l">
              <a:spcBef>
                <a:spcPts val="0"/>
              </a:spcBef>
              <a:spcAft>
                <a:spcPts val="0"/>
              </a:spcAft>
              <a:buNone/>
            </a:pPr>
            <a:r>
              <a:rPr lang="en"/>
              <a:t>In the paper, the word embedding system they use is word2vec. By the way, we </a:t>
            </a:r>
            <a:r>
              <a:rPr lang="en"/>
              <a:t>could</a:t>
            </a:r>
            <a:r>
              <a:rPr lang="en"/>
              <a:t> replicate their method through learning summer 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Took the reviews and asked machine to find most important things that customers are looking for and that was more efficient than hiring a specialist to look through user generated content</a:t>
            </a:r>
            <a:endParaRPr/>
          </a:p>
          <a:p>
            <a:pPr indent="0" lvl="0" marL="0" rtl="0" algn="l">
              <a:spcBef>
                <a:spcPts val="0"/>
              </a:spcBef>
              <a:spcAft>
                <a:spcPts val="0"/>
              </a:spcAft>
              <a:buNone/>
            </a:pPr>
            <a:r>
              <a:rPr lang="en"/>
              <a:t>-machine is faster, more efficient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bc92e19b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bc92e19b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BEN</a:t>
            </a:r>
            <a:endParaRPr>
              <a:latin typeface="Roboto"/>
              <a:ea typeface="Roboto"/>
              <a:cs typeface="Roboto"/>
              <a:sym typeface="Roboto"/>
            </a:endParaRPr>
          </a:p>
          <a:p>
            <a:pPr indent="0" lvl="0" marL="0" rtl="0" algn="l">
              <a:lnSpc>
                <a:spcPct val="115000"/>
              </a:lnSpc>
              <a:spcBef>
                <a:spcPts val="1600"/>
              </a:spcBef>
              <a:spcAft>
                <a:spcPts val="0"/>
              </a:spcAft>
              <a:buNone/>
            </a:pPr>
            <a:r>
              <a:rPr lang="en">
                <a:latin typeface="Roboto"/>
                <a:ea typeface="Roboto"/>
                <a:cs typeface="Roboto"/>
                <a:sym typeface="Roboto"/>
              </a:rPr>
              <a:t>Google it (among other issues, you should mention the problem of fixed embedding)</a:t>
            </a:r>
            <a:endParaRPr>
              <a:latin typeface="Roboto"/>
              <a:ea typeface="Roboto"/>
              <a:cs typeface="Roboto"/>
              <a:sym typeface="Roboto"/>
            </a:endParaRPr>
          </a:p>
          <a:p>
            <a:pPr indent="0" lvl="0" marL="0" rtl="0" algn="l">
              <a:lnSpc>
                <a:spcPct val="115000"/>
              </a:lnSpc>
              <a:spcBef>
                <a:spcPts val="1600"/>
              </a:spcBef>
              <a:spcAft>
                <a:spcPts val="0"/>
              </a:spcAft>
              <a:buNone/>
            </a:pPr>
            <a:r>
              <a:rPr lang="en">
                <a:latin typeface="Roboto"/>
                <a:ea typeface="Roboto"/>
                <a:cs typeface="Roboto"/>
                <a:sym typeface="Roboto"/>
              </a:rPr>
              <a:t>I am fishing on the bank vs. I am robbing the bank</a:t>
            </a:r>
            <a:endParaRPr>
              <a:latin typeface="Roboto"/>
              <a:ea typeface="Roboto"/>
              <a:cs typeface="Roboto"/>
              <a:sym typeface="Roboto"/>
            </a:endParaRPr>
          </a:p>
          <a:p>
            <a:pPr indent="0" lvl="0" marL="0" rtl="0" algn="l">
              <a:lnSpc>
                <a:spcPct val="115000"/>
              </a:lnSpc>
              <a:spcBef>
                <a:spcPts val="1600"/>
              </a:spcBef>
              <a:spcAft>
                <a:spcPts val="0"/>
              </a:spcAft>
              <a:buNone/>
            </a:pPr>
            <a:r>
              <a:rPr lang="en">
                <a:latin typeface="Roboto"/>
                <a:ea typeface="Roboto"/>
                <a:cs typeface="Roboto"/>
                <a:sym typeface="Roboto"/>
              </a:rPr>
              <a:t>The two “bank”s have different meaning but same embedding in word2vec system.</a:t>
            </a:r>
            <a:endParaRPr>
              <a:latin typeface="Roboto"/>
              <a:ea typeface="Roboto"/>
              <a:cs typeface="Roboto"/>
              <a:sym typeface="Roboto"/>
            </a:endParaRPr>
          </a:p>
          <a:p>
            <a:pPr indent="0" lvl="0" marL="0" rtl="0" algn="l">
              <a:lnSpc>
                <a:spcPct val="115000"/>
              </a:lnSpc>
              <a:spcBef>
                <a:spcPts val="1600"/>
              </a:spcBef>
              <a:spcAft>
                <a:spcPts val="0"/>
              </a:spcAft>
              <a:buNone/>
            </a:pPr>
            <a:r>
              <a:rPr lang="en">
                <a:latin typeface="Roboto"/>
                <a:ea typeface="Roboto"/>
                <a:cs typeface="Roboto"/>
                <a:sym typeface="Roboto"/>
              </a:rPr>
              <a:t>Similarly, when to try to analyze the sentiment of something like customers’ review, without considering the context and order of words, the embedding for the two sentences could be similar. </a:t>
            </a:r>
            <a:endParaRPr>
              <a:latin typeface="Roboto"/>
              <a:ea typeface="Roboto"/>
              <a:cs typeface="Roboto"/>
              <a:sym typeface="Roboto"/>
            </a:endParaRPr>
          </a:p>
          <a:p>
            <a:pPr indent="0" lvl="0" marL="0" rtl="0" algn="l">
              <a:lnSpc>
                <a:spcPct val="115000"/>
              </a:lnSpc>
              <a:spcBef>
                <a:spcPts val="1600"/>
              </a:spcBef>
              <a:spcAft>
                <a:spcPts val="0"/>
              </a:spcAft>
              <a:buNone/>
            </a:pPr>
            <a:r>
              <a:rPr lang="en">
                <a:latin typeface="Roboto"/>
                <a:ea typeface="Roboto"/>
                <a:cs typeface="Roboto"/>
                <a:sym typeface="Roboto"/>
              </a:rPr>
              <a:t>In your presentation, you could directly demonstrate with BERT’s Built-in sentiment analysis function, see how BERT understand the two sentences. See here: </a:t>
            </a:r>
            <a:r>
              <a:rPr lang="en" u="sng">
                <a:hlinkClick r:id="rId2"/>
              </a:rPr>
              <a:t>https://huggingface.co/transformers/task_summary.html</a:t>
            </a:r>
            <a:r>
              <a:rPr lang="en">
                <a:latin typeface="Roboto"/>
                <a:ea typeface="Roboto"/>
                <a:cs typeface="Roboto"/>
                <a:sym typeface="Roboto"/>
              </a:rPr>
              <a:t> the sentence classfication section/sentiment analysis</a:t>
            </a:r>
            <a:endParaRPr>
              <a:latin typeface="Roboto"/>
              <a:ea typeface="Roboto"/>
              <a:cs typeface="Roboto"/>
              <a:sym typeface="Roboto"/>
            </a:endParaRPr>
          </a:p>
          <a:p>
            <a:pPr indent="0" lvl="0" marL="0" rtl="0" algn="l">
              <a:lnSpc>
                <a:spcPct val="115000"/>
              </a:lnSpc>
              <a:spcBef>
                <a:spcPts val="1600"/>
              </a:spcBef>
              <a:spcAft>
                <a:spcPts val="0"/>
              </a:spcAft>
              <a:buNone/>
            </a:pPr>
            <a:r>
              <a:rPr lang="en">
                <a:latin typeface="Roboto"/>
                <a:ea typeface="Roboto"/>
                <a:cs typeface="Roboto"/>
                <a:sym typeface="Roboto"/>
              </a:rPr>
              <a:t>“The movie is terrible” vs. “the movie is terribly good”</a:t>
            </a:r>
            <a:endParaRPr>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bc92e19b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bc92e19b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Ben</a:t>
            </a:r>
            <a:r>
              <a:rPr lang="en" sz="1200"/>
              <a:t>: The Word2vec method shows that context of the word is very important. Traditionally, RNN and attention can help handle the context problem. An RNN puts contextual information in hidden states, and attention directs the decoder to the right context. RNN uses the seq2seq method, which generates an output sequence from an input sequence. Some examples of seq2seq are language translation which takes the current language as the input and generates the wanted language translation as the output. Another example is recommendation systems used in business such as airbnb, where it creates an embedding from your preference which is the input and the output is the recommendation to you.</a:t>
            </a:r>
            <a:endParaRPr sz="1200"/>
          </a:p>
          <a:p>
            <a:pPr indent="0" lvl="0" marL="0" rtl="0" algn="l">
              <a:spcBef>
                <a:spcPts val="0"/>
              </a:spcBef>
              <a:spcAft>
                <a:spcPts val="0"/>
              </a:spcAft>
              <a:buNone/>
            </a:pPr>
            <a:r>
              <a:t/>
            </a:r>
            <a:endParaRPr sz="1200"/>
          </a:p>
          <a:p>
            <a:pPr indent="0" lvl="0" marL="0" rtl="0" algn="l">
              <a:lnSpc>
                <a:spcPct val="115000"/>
              </a:lnSpc>
              <a:spcBef>
                <a:spcPts val="500"/>
              </a:spcBef>
              <a:spcAft>
                <a:spcPts val="0"/>
              </a:spcAft>
              <a:buNone/>
            </a:pPr>
            <a:r>
              <a:t/>
            </a:r>
            <a:endParaRPr sz="500"/>
          </a:p>
          <a:p>
            <a:pPr indent="-304800" lvl="0" marL="4572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Translation, context generation (business application: marketing content development), recommendation (business application: recommendation system: </a:t>
            </a:r>
            <a:r>
              <a:rPr lang="en" sz="1200" u="sng">
                <a:hlinkClick r:id="rId2"/>
              </a:rPr>
              <a:t>https://dl.acm.org/doi/10.1145/3219819.3219885</a:t>
            </a:r>
            <a:r>
              <a:rPr lang="en" sz="1200">
                <a:latin typeface="Roboto"/>
                <a:ea typeface="Roboto"/>
                <a:cs typeface="Roboto"/>
                <a:sym typeface="Roboto"/>
              </a:rPr>
              <a:t> people will be amazed if you could explain to them that a model designed for translation like seq2seq can be used in other area like sophisticated recommendation system)</a:t>
            </a:r>
            <a:endParaRPr sz="1200"/>
          </a:p>
          <a:p>
            <a:pPr indent="0" lvl="0" marL="0" rtl="0" algn="l">
              <a:spcBef>
                <a:spcPts val="8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bc92e19b7_32_1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bc92e19b7_3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Elisabeth Webb: </a:t>
            </a:r>
            <a:endParaRPr sz="1400"/>
          </a:p>
          <a:p>
            <a:pPr indent="457200" lvl="0" marL="0" rtl="0" algn="l">
              <a:spcBef>
                <a:spcPts val="0"/>
              </a:spcBef>
              <a:spcAft>
                <a:spcPts val="0"/>
              </a:spcAft>
              <a:buNone/>
            </a:pPr>
            <a:r>
              <a:rPr lang="en" sz="1400"/>
              <a:t>The defining character of a recurrent neural network is that there is a hidden layer that contains the contextual information. At each step, such as shown in the dashed box, the raw information in blue and previous contextual information labeled as 2 is combined. The new contextual information is either used to predict the output or is passed to the next step. The hidden layer allows the algorithm to access to the previous contextual information and update it with new context meaning. By passing the context along it is similar to how humans read by keeping context in mind. Although, a problem with RNNs is that they are sequential, so only the last hidden state is passed to the next one. This is an issue, because the information in the last hidden state is likely dominated by the last few words which could misinterpret the context of the word because it’s not seeing the whole sentence. This is why need attention mechanism to direct the decoder to the most relevant context. </a:t>
            </a:r>
            <a:endParaRPr sz="14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rPr lang="en" sz="1200"/>
              <a:t>Seq2Seq is just two RNN models connected to each other, with the first being an encoder and the second a decoder. The last hidden state of the first RNN is passed to the second RNN as the input.However, </a:t>
            </a:r>
            <a:r>
              <a:rPr lang="en" sz="1300"/>
              <a:t>a problem with the RNN, is when performing backpropagation, the gradients need to be multiplied again and again to update the weights. This can lead to either a very large or very small number, and both are not good.</a:t>
            </a:r>
            <a:r>
              <a:rPr lang="en" sz="1200"/>
              <a:t> </a:t>
            </a:r>
            <a:endParaRPr sz="1200"/>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bab05622c_3_6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bab05622c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Elisabeth Webb: In the sequence to sequence model, there are two RNNs together, with one as the encoder and one as the decoder. </a:t>
            </a:r>
            <a:r>
              <a:rPr lang="en" sz="1400"/>
              <a:t>Attention takes each step of the decoder and enables it to focus on the most important parts or words in the encoder. </a:t>
            </a:r>
            <a:r>
              <a:rPr lang="en" sz="1400"/>
              <a:t>Attention works using a common mechanism in machine learning called </a:t>
            </a:r>
            <a:r>
              <a:rPr lang="en" sz="1400"/>
              <a:t>query, key, value match. The query asks a question to find the context which are in the hidden states or the keys. The query goes through each key to see if they are the match or the right context. It does this by calculating the inner products, aggregating the values, and then giving it back to the query. </a:t>
            </a:r>
            <a:r>
              <a:rPr lang="en" sz="1400"/>
              <a:t>The algorithm can now focus on the most relevant input information. As you can tell from the sequence to sequence RNN with attention is slow and expensive because it stores the contextual information in hidden states that the RNN has to process. This is why we need self-attention to make this process more efficient. </a:t>
            </a:r>
            <a:endParaRPr sz="1400"/>
          </a:p>
          <a:p>
            <a:pPr indent="0" lvl="0" marL="0" rtl="0" algn="l">
              <a:spcBef>
                <a:spcPts val="0"/>
              </a:spcBef>
              <a:spcAft>
                <a:spcPts val="0"/>
              </a:spcAft>
              <a:buNone/>
            </a:pPr>
            <a:r>
              <a:t/>
            </a:r>
            <a:endParaRPr sz="1300"/>
          </a:p>
          <a:p>
            <a:pPr indent="0" lvl="0" marL="0" rtl="0" algn="l">
              <a:spcBef>
                <a:spcPts val="0"/>
              </a:spcBef>
              <a:spcAft>
                <a:spcPts val="0"/>
              </a:spcAft>
              <a:buNone/>
            </a:pPr>
            <a:r>
              <a:rPr lang="en" sz="1200"/>
              <a:t>---------------------------------</a:t>
            </a:r>
            <a:endParaRPr sz="1200"/>
          </a:p>
          <a:p>
            <a:pPr indent="457200" lvl="0" marL="0" rtl="0" algn="l">
              <a:spcBef>
                <a:spcPts val="0"/>
              </a:spcBef>
              <a:spcAft>
                <a:spcPts val="0"/>
              </a:spcAft>
              <a:buNone/>
            </a:pPr>
            <a:r>
              <a:rPr lang="en" sz="1200"/>
              <a:t>The image on the right shows that the red is the encoder and the green is the decoder. The query is the hidden state of the decoder, and it asks “where is my context?”. The hidden states in the encoder answers it by saying “I am the context”. Then the query goes through each key to see if they are in fact the match or the right context, and it does this by calculating their inner products. It next puts these inner products, which are the attention scores, in a softmax function and probability distribution. It uses this distribution to calculate a weighted average of the input hidden states, which are the values that give us the attention output. Lastly, it attaches the attention output to the decoder hidden state, so that the most important information is added to the current decoder. </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bab05622c_3_7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bab05622c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Elisabeth Webb: Self attention also uses the same query, key, and value mechanism, but instead of storing the contextual information in hidden states, we put that information directly in the word embedding. This </a:t>
            </a:r>
            <a:r>
              <a:rPr lang="en" sz="1500"/>
              <a:t>eliminates</a:t>
            </a:r>
            <a:r>
              <a:rPr lang="en" sz="1500"/>
              <a:t> the hidden states altogether and improves the efficiency of the model. Because contextual information is now stored in the word embedding itself, word embeddings for the same exact word are no longer fixed. The new contextualized embedding of a single word can give us some clues of the context. Next we will show an example of this. </a:t>
            </a:r>
            <a:endParaRPr sz="15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t>
            </a:r>
            <a:endParaRPr sz="1200"/>
          </a:p>
          <a:p>
            <a:pPr indent="-304800" lvl="0" marL="457200" rtl="0" algn="l">
              <a:spcBef>
                <a:spcPts val="0"/>
              </a:spcBef>
              <a:spcAft>
                <a:spcPts val="0"/>
              </a:spcAft>
              <a:buClr>
                <a:srgbClr val="000000"/>
              </a:buClr>
              <a:buSzPts val="1200"/>
              <a:buFont typeface="Roboto"/>
              <a:buChar char="●"/>
            </a:pPr>
            <a:r>
              <a:rPr lang="en" sz="1200">
                <a:latin typeface="Roboto"/>
                <a:ea typeface="Roboto"/>
                <a:cs typeface="Roboto"/>
                <a:sym typeface="Roboto"/>
              </a:rPr>
              <a:t>Attention</a:t>
            </a:r>
            <a:endParaRPr sz="1200">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u="sng">
                <a:hlinkClick r:id="rId2"/>
              </a:rPr>
              <a:t>http://jalammar.github.io/visualizing-neural-machine-translation-mechanics-of-seq2seq-models-with-attention/</a:t>
            </a:r>
            <a:endParaRPr sz="1200">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latin typeface="Roboto"/>
                <a:ea typeface="Roboto"/>
                <a:cs typeface="Roboto"/>
                <a:sym typeface="Roboto"/>
              </a:rPr>
              <a:t>Example that helps you illustrate your points</a:t>
            </a:r>
            <a:endParaRPr sz="1200">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u="sng">
                <a:hlinkClick r:id="rId3"/>
              </a:rPr>
              <a:t>https://web.stanford.edu/class/cs224n/slides/cs224n-2020-lecture08-nmt.pdf</a:t>
            </a:r>
            <a:r>
              <a:rPr lang="en" sz="1200">
                <a:latin typeface="Roboto"/>
                <a:ea typeface="Roboto"/>
                <a:cs typeface="Roboto"/>
                <a:sym typeface="Roboto"/>
              </a:rPr>
              <a:t> from page 55</a:t>
            </a:r>
            <a:endParaRPr sz="1200">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latin typeface="Roboto"/>
                <a:ea typeface="Roboto"/>
                <a:cs typeface="Roboto"/>
                <a:sym typeface="Roboto"/>
              </a:rPr>
              <a:t>Self-Attention and Transformers</a:t>
            </a:r>
            <a:endParaRPr sz="1200">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u="sng">
                <a:hlinkClick r:id="rId4"/>
              </a:rPr>
              <a:t>http://jalammar.github.io/illustrated-transformer/</a:t>
            </a:r>
            <a:endParaRPr sz="1200">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latin typeface="Roboto"/>
                <a:ea typeface="Roboto"/>
                <a:cs typeface="Roboto"/>
                <a:sym typeface="Roboto"/>
              </a:rPr>
              <a:t>Example that helps you illustrate your points</a:t>
            </a:r>
            <a:endParaRPr sz="1200">
              <a:latin typeface="Roboto"/>
              <a:ea typeface="Roboto"/>
              <a:cs typeface="Roboto"/>
              <a:sym typeface="Roboto"/>
            </a:endParaRPr>
          </a:p>
          <a:p>
            <a:pPr indent="-304800" lvl="1" marL="914400" rtl="0" algn="l">
              <a:spcBef>
                <a:spcPts val="0"/>
              </a:spcBef>
              <a:spcAft>
                <a:spcPts val="0"/>
              </a:spcAft>
              <a:buClr>
                <a:srgbClr val="000000"/>
              </a:buClr>
              <a:buSzPts val="1200"/>
              <a:buFont typeface="Roboto"/>
              <a:buChar char="○"/>
            </a:pPr>
            <a:r>
              <a:rPr lang="en" sz="1200">
                <a:latin typeface="Roboto"/>
                <a:ea typeface="Roboto"/>
                <a:cs typeface="Roboto"/>
                <a:sym typeface="Roboto"/>
              </a:rPr>
              <a:t>Original paper: </a:t>
            </a:r>
            <a:r>
              <a:rPr lang="en" sz="1200" u="sng">
                <a:hlinkClick r:id="rId5"/>
              </a:rPr>
              <a:t>https://arxiv.org/abs/1706.03762</a:t>
            </a:r>
            <a:r>
              <a:rPr lang="en" sz="1200">
                <a:latin typeface="Roboto"/>
                <a:ea typeface="Roboto"/>
                <a:cs typeface="Roboto"/>
                <a:sym typeface="Roboto"/>
              </a:rPr>
              <a:t> [2017]</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8bc92e19b7_15_16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bc92e19b7_15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bc92e19b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bc92e19b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Elisabeth Webb: </a:t>
            </a:r>
            <a:r>
              <a:rPr lang="en" sz="1350">
                <a:latin typeface="Courier New"/>
                <a:ea typeface="Courier New"/>
                <a:cs typeface="Courier New"/>
                <a:sym typeface="Courier New"/>
              </a:rPr>
              <a:t> </a:t>
            </a:r>
            <a:r>
              <a:rPr lang="en" sz="1400"/>
              <a:t>The text on the top highlighted in yellow says</a:t>
            </a:r>
            <a:r>
              <a:rPr lang="en" sz="1350">
                <a:latin typeface="Courier New"/>
                <a:ea typeface="Courier New"/>
                <a:cs typeface="Courier New"/>
                <a:sym typeface="Courier New"/>
              </a:rPr>
              <a:t> “</a:t>
            </a:r>
            <a:r>
              <a:rPr b="1" lang="en" sz="1350">
                <a:highlight>
                  <a:srgbClr val="FFE599"/>
                </a:highlight>
                <a:latin typeface="Courier New"/>
                <a:ea typeface="Courier New"/>
                <a:cs typeface="Courier New"/>
                <a:sym typeface="Courier New"/>
              </a:rPr>
              <a:t>We learned NLP, from word embedding to transformer, in summer 1. We think it would benefit us a lot in job market, wouldn't it?”</a:t>
            </a:r>
            <a:r>
              <a:rPr lang="en" sz="1400"/>
              <a:t> In the sentences, the word</a:t>
            </a:r>
            <a:r>
              <a:rPr lang="en" sz="1400"/>
              <a:t> “it” has two different meanings. The first means it refers to NLP and the second is just an adverb. We test the model to see if it picks up the difference. The model does capture the different meanings, because the it referring to NLP has a higher correlation to the word than the it that is just an adverb. The model using self-attention was able to understand the different meanings of the word it based on the context. Next we’ll show how self-attention in used in transformer models. </a:t>
            </a:r>
            <a:endParaRPr sz="1400"/>
          </a:p>
          <a:p>
            <a:pPr indent="457200" lvl="0" marL="0" rtl="0" algn="l">
              <a:spcBef>
                <a:spcPts val="0"/>
              </a:spcBef>
              <a:spcAft>
                <a:spcPts val="0"/>
              </a:spcAft>
              <a:buNone/>
            </a:pPr>
            <a:r>
              <a:t/>
            </a:r>
            <a:endParaRPr sz="1300"/>
          </a:p>
          <a:p>
            <a:pPr indent="0" lvl="0" marL="0" rtl="0" algn="l">
              <a:lnSpc>
                <a:spcPct val="115000"/>
              </a:lnSpc>
              <a:spcBef>
                <a:spcPts val="300"/>
              </a:spcBef>
              <a:spcAft>
                <a:spcPts val="0"/>
              </a:spcAft>
              <a:buNone/>
            </a:pPr>
            <a:r>
              <a:rPr lang="en"/>
              <a:t>--------------------------------</a:t>
            </a:r>
            <a:endParaRPr/>
          </a:p>
          <a:p>
            <a:pPr indent="0" lvl="0" marL="0" rtl="0" algn="l">
              <a:spcBef>
                <a:spcPts val="0"/>
              </a:spcBef>
              <a:spcAft>
                <a:spcPts val="0"/>
              </a:spcAft>
              <a:buNone/>
            </a:pPr>
            <a:r>
              <a:rPr lang="en" sz="1200" u="sng">
                <a:latin typeface="Roboto"/>
                <a:ea typeface="Roboto"/>
                <a:cs typeface="Roboto"/>
                <a:sym typeface="Roboto"/>
                <a:hlinkClick r:id="rId2"/>
              </a:rPr>
              <a:t>https://colab.research.google.com/drive/1psrkjscprMdReg_ZMc_czL3HlPvg2U7j?usp=sharing</a:t>
            </a:r>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bab05622c_3_10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bab05622c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Elisabeth Webb: A transformer is made up of multiple self-attention layers stacked together, and it also has an encoder and decoder part. The encoder is powerful at understanding the meanings and contexts of words, and the decoder part works to generate text. </a:t>
            </a:r>
            <a:r>
              <a:rPr lang="en" sz="1400"/>
              <a:t>Transformers are powerful models because they are are fast in computation as they have no hidden states, and they use self-attention with many heads with different focuses to evaluate words. This self-attention process with many heads is repeated multiple times with the goal of finding different meanings in the words based on the context. From studying the theory we can understand that many NLP models actually share the same root-transformer and self-attention mechanism. Next we’ll show an example of a transformer-based encoder and decoder. </a:t>
            </a:r>
            <a:endParaRPr sz="1400"/>
          </a:p>
          <a:p>
            <a:pPr indent="0" lvl="0" marL="0" rtl="0" algn="l">
              <a:lnSpc>
                <a:spcPct val="115000"/>
              </a:lnSpc>
              <a:spcBef>
                <a:spcPts val="0"/>
              </a:spcBef>
              <a:spcAft>
                <a:spcPts val="0"/>
              </a:spcAft>
              <a:buNone/>
            </a:pPr>
            <a:r>
              <a:rPr lang="en" sz="1200">
                <a:latin typeface="Roboto"/>
                <a:ea typeface="Roboto"/>
                <a:cs typeface="Roboto"/>
                <a:sym typeface="Roboto"/>
              </a:rPr>
              <a:t>--------------------------------------------------</a:t>
            </a:r>
            <a:endParaRPr sz="1200">
              <a:latin typeface="Roboto"/>
              <a:ea typeface="Roboto"/>
              <a:cs typeface="Roboto"/>
              <a:sym typeface="Roboto"/>
            </a:endParaRPr>
          </a:p>
          <a:p>
            <a:pPr indent="0" lvl="0" marL="0" rtl="0" algn="l">
              <a:spcBef>
                <a:spcPts val="800"/>
              </a:spcBef>
              <a:spcAft>
                <a:spcPts val="0"/>
              </a:spcAft>
              <a:buNone/>
            </a:pPr>
            <a:r>
              <a:t/>
            </a:r>
            <a:endParaRPr sz="1300"/>
          </a:p>
          <a:p>
            <a:pPr indent="0" lvl="0" marL="0" rtl="0" algn="l">
              <a:spcBef>
                <a:spcPts val="0"/>
              </a:spcBef>
              <a:spcAft>
                <a:spcPts val="0"/>
              </a:spcAft>
              <a:buNone/>
            </a:pPr>
            <a:r>
              <a:rPr lang="en" sz="1300"/>
              <a:t>The output of the encoding part of a transformer is a new contextualized embedding that then goes to a decoder to perform the specific task such as classification. It adds and normalizes to make the the network more stable in the training process and goes to a feedforward system which is common activation layer where each element in the vector enters into a sigmoid activation function to create some non-linearity. </a:t>
            </a:r>
            <a:endParaRPr sz="1300"/>
          </a:p>
          <a:p>
            <a:pPr indent="0" lvl="0" marL="0" rtl="0" algn="l">
              <a:spcBef>
                <a:spcPts val="0"/>
              </a:spcBef>
              <a:spcAft>
                <a:spcPts val="0"/>
              </a:spcAft>
              <a:buNone/>
            </a:pPr>
            <a:r>
              <a:t/>
            </a:r>
            <a:endParaRPr sz="1300"/>
          </a:p>
          <a:p>
            <a:pPr indent="0" lvl="0" marL="0" rtl="0" algn="l">
              <a:lnSpc>
                <a:spcPct val="115000"/>
              </a:lnSpc>
              <a:spcBef>
                <a:spcPts val="0"/>
              </a:spcBef>
              <a:spcAft>
                <a:spcPts val="0"/>
              </a:spcAft>
              <a:buNone/>
            </a:pPr>
            <a:r>
              <a:rPr lang="en" sz="1200">
                <a:latin typeface="Roboto"/>
                <a:ea typeface="Roboto"/>
                <a:cs typeface="Roboto"/>
                <a:sym typeface="Roboto"/>
              </a:rPr>
              <a:t>Find their “logo” and let people know those famous NLP models are actually sharing the same root--transformer/self-attention mechanism (the paper: attention is all you need). And tell people (your future employer too), by (in theory) understanding transformer mechanism and (in practice) doing BERT + downstream ML tasks, we are very advanced in the NLP application. That’s the purpose. </a:t>
            </a:r>
            <a:endParaRPr sz="1200"/>
          </a:p>
          <a:p>
            <a:pPr indent="-304800" lvl="0" marL="457200" rtl="0" algn="l">
              <a:spcBef>
                <a:spcPts val="800"/>
              </a:spcBef>
              <a:spcAft>
                <a:spcPts val="0"/>
              </a:spcAft>
              <a:buClr>
                <a:schemeClr val="dk1"/>
              </a:buClr>
              <a:buSzPts val="1200"/>
              <a:buFont typeface="Roboto"/>
              <a:buChar char="●"/>
            </a:pPr>
            <a:r>
              <a:rPr lang="en" sz="1200">
                <a:solidFill>
                  <a:schemeClr val="dk1"/>
                </a:solidFill>
                <a:latin typeface="Roboto"/>
                <a:ea typeface="Roboto"/>
                <a:cs typeface="Roboto"/>
                <a:sym typeface="Roboto"/>
              </a:rPr>
              <a:t>Transformers based NLP model</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All transformer-based models: </a:t>
            </a:r>
            <a:r>
              <a:rPr lang="en" sz="1200" u="sng">
                <a:solidFill>
                  <a:schemeClr val="dk1"/>
                </a:solidFill>
                <a:hlinkClick r:id="rId2">
                  <a:extLst>
                    <a:ext uri="{A12FA001-AC4F-418D-AE19-62706E023703}">
                      <ahyp:hlinkClr val="tx"/>
                    </a:ext>
                  </a:extLst>
                </a:hlinkClick>
              </a:rPr>
              <a:t>https://huggingface.co/transformers/model_summary.html</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BERT</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u="sng">
                <a:solidFill>
                  <a:schemeClr val="dk1"/>
                </a:solidFill>
                <a:hlinkClick r:id="rId3">
                  <a:extLst>
                    <a:ext uri="{A12FA001-AC4F-418D-AE19-62706E023703}">
                      <ahyp:hlinkClr val="tx"/>
                    </a:ext>
                  </a:extLst>
                </a:hlinkClick>
              </a:rPr>
              <a:t>http://jalammar.github.io/illustrated-bert/</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u="sng">
                <a:solidFill>
                  <a:schemeClr val="dk1"/>
                </a:solidFill>
                <a:hlinkClick r:id="rId4">
                  <a:extLst>
                    <a:ext uri="{A12FA001-AC4F-418D-AE19-62706E023703}">
                      <ahyp:hlinkClr val="tx"/>
                    </a:ext>
                  </a:extLst>
                </a:hlinkClick>
              </a:rPr>
              <a:t>https://huggingface.co/transformers/pretrained_models.html</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Original paper: </a:t>
            </a:r>
            <a:r>
              <a:rPr lang="en" sz="1200" u="sng">
                <a:solidFill>
                  <a:schemeClr val="dk1"/>
                </a:solidFill>
                <a:hlinkClick r:id="rId5">
                  <a:extLst>
                    <a:ext uri="{A12FA001-AC4F-418D-AE19-62706E023703}">
                      <ahyp:hlinkClr val="tx"/>
                    </a:ext>
                  </a:extLst>
                </a:hlinkClick>
              </a:rPr>
              <a:t>https://arxiv.org/abs/1810.04805</a:t>
            </a:r>
            <a:r>
              <a:rPr lang="en" sz="1200">
                <a:solidFill>
                  <a:schemeClr val="dk1"/>
                </a:solidFill>
                <a:latin typeface="Roboto"/>
                <a:ea typeface="Roboto"/>
                <a:cs typeface="Roboto"/>
                <a:sym typeface="Roboto"/>
              </a:rPr>
              <a:t> [2018]</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bc92e19b7_35_1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bc92e19b7_3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Elisabeth Webb: This is an example of a transformer based encoder. It shows two sentences that both have the word “terribly” in them. One has the phrase “terribly </a:t>
            </a:r>
            <a:r>
              <a:rPr lang="en" sz="1500"/>
              <a:t>executed”</a:t>
            </a:r>
            <a:r>
              <a:rPr lang="en" sz="1500"/>
              <a:t> and the other says “terribly good”. When we feed these sentences into the model, we can see from the scores that “terribly executed” was highly negative and “</a:t>
            </a:r>
            <a:r>
              <a:rPr lang="en" sz="1500"/>
              <a:t>terribly</a:t>
            </a:r>
            <a:r>
              <a:rPr lang="en" sz="1500"/>
              <a:t> good” was very positive. This shows that when using a more negative word such as “terribly” in front of a more positive word such as “good” it won’t change the sentiment. The </a:t>
            </a:r>
            <a:r>
              <a:rPr lang="en" sz="1500"/>
              <a:t>encoder</a:t>
            </a:r>
            <a:r>
              <a:rPr lang="en" sz="1500"/>
              <a:t> has picked up the different meaning of the word based on the context, which is what we want it to do. </a:t>
            </a:r>
            <a:endParaRPr sz="15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t>
            </a:r>
            <a:endParaRPr sz="1200"/>
          </a:p>
          <a:p>
            <a:pPr indent="0" lvl="0" marL="0" rtl="0" algn="l">
              <a:spcBef>
                <a:spcPts val="0"/>
              </a:spcBef>
              <a:spcAft>
                <a:spcPts val="0"/>
              </a:spcAft>
              <a:buNone/>
            </a:pPr>
            <a:r>
              <a:rPr lang="en" sz="1200"/>
              <a:t>Won’t change the terribly good but does change executed terribly. </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bc92e19b7_29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bc92e19b7_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Elisabeth Webb: This is an example of a transformer-based decoder model called </a:t>
            </a:r>
            <a:r>
              <a:rPr b="1" lang="en" sz="1400"/>
              <a:t>GPT-2</a:t>
            </a:r>
            <a:r>
              <a:rPr lang="en" sz="1400"/>
              <a:t> which a text generator that was published earlier this year. The first half of paragraph below was copied from LMU’s website and it is the description of the MSBA program, and the second half of the paragraph that is highlighted in blue is what has been generated by the model. When comparing the paragraphs you can see that the model was able to mimic the writing style of the original paragraph and maintain mostly correct grammar. This show how a powerful transformer based decoder model can be used for content development such as in marketing. Lastly, I’ll go over some real-life applications of NLP that we’ve learned. </a:t>
            </a:r>
            <a:endParaRPr sz="1400"/>
          </a:p>
          <a:p>
            <a:pPr indent="0" lvl="0" marL="0" rtl="0" algn="l">
              <a:spcBef>
                <a:spcPts val="0"/>
              </a:spcBef>
              <a:spcAft>
                <a:spcPts val="0"/>
              </a:spcAft>
              <a:buNone/>
            </a:pPr>
            <a:r>
              <a:t/>
            </a:r>
            <a:endParaRPr sz="1300"/>
          </a:p>
          <a:p>
            <a:pPr indent="0" lvl="0" marL="0" rtl="0" algn="l">
              <a:spcBef>
                <a:spcPts val="0"/>
              </a:spcBef>
              <a:spcAft>
                <a:spcPts val="0"/>
              </a:spcAft>
              <a:buNone/>
            </a:pPr>
            <a:r>
              <a:rPr lang="en" sz="1300"/>
              <a:t>-------------------------------------</a:t>
            </a:r>
            <a:endParaRPr sz="1300"/>
          </a:p>
          <a:p>
            <a:pPr indent="0" lvl="0" marL="0" rtl="0" algn="l">
              <a:spcBef>
                <a:spcPts val="0"/>
              </a:spcBef>
              <a:spcAft>
                <a:spcPts val="0"/>
              </a:spcAft>
              <a:buNone/>
            </a:pPr>
            <a:r>
              <a:rPr lang="en" sz="1300"/>
              <a:t>It reads: </a:t>
            </a:r>
            <a:r>
              <a:rPr lang="en" sz="1300">
                <a:highlight>
                  <a:srgbClr val="B6D7A8"/>
                </a:highlight>
              </a:rPr>
              <a:t>“Designed for college graduates with a statistics/quantitative background, such as engineering, science, computer science, economics and/or business, this high-quality, hands-on, comprehensive interdisciplinary Master of Science in Business Analytics program provides individuals with the knowledge, tools, and skills to analyze data to make effective business decisions. In addition, the program empowers students with soft skills needed to manage business analytics projects including problem-framing, teamwork, project management and communication. Courses are held in a face-to-face format in small cohorts of approximately 25 students at the LMU Playa Vista Campus. The program can be taken in one year (fall, spring, and summer semesters) as a full-time program or as a part-time program over two years.” </a:t>
            </a:r>
            <a:r>
              <a:rPr lang="en" sz="1300"/>
              <a:t>The second half of the paragraph that is highlighted in blue is what has been generated by the model.  It reads: </a:t>
            </a:r>
            <a:r>
              <a:rPr lang="en" sz="1300">
                <a:highlight>
                  <a:srgbClr val="00FFFF"/>
                </a:highlight>
              </a:rPr>
              <a:t>This program provides students with the ability to make significant changes to their business analytics projects including changes in the business logic, information analytics, and marketing environment to help their research and development. In addition, this program offers students with the ability to create a business analytics project which provides them with the tools, tools, and skills to develop an impactful business”. </a:t>
            </a:r>
            <a:r>
              <a:rPr lang="en" sz="1300"/>
              <a:t>Although it is a vanilla version of the model it does have correct grammar and maintains the writing style of the original paragraph. This show how a powerful transformer based decoder model can be used for content development such as in marketing. Lastly, I’ll go over some real-life applications of NLP that we’ve learned. </a:t>
            </a:r>
            <a:endParaRPr sz="1300">
              <a:latin typeface="Roboto"/>
              <a:ea typeface="Roboto"/>
              <a:cs typeface="Roboto"/>
              <a:sym typeface="Roboto"/>
            </a:endParaRPr>
          </a:p>
          <a:p>
            <a:pPr indent="0" lvl="0" marL="0" rtl="0" algn="l">
              <a:spcBef>
                <a:spcPts val="0"/>
              </a:spcBef>
              <a:spcAft>
                <a:spcPts val="0"/>
              </a:spcAft>
              <a:buNone/>
            </a:pPr>
            <a:r>
              <a:rPr lang="en" sz="1300">
                <a:latin typeface="Roboto"/>
                <a:ea typeface="Roboto"/>
                <a:cs typeface="Roboto"/>
                <a:sym typeface="Roboto"/>
              </a:rPr>
              <a:t>--------------------</a:t>
            </a:r>
            <a:endParaRPr sz="1300">
              <a:latin typeface="Roboto"/>
              <a:ea typeface="Roboto"/>
              <a:cs typeface="Roboto"/>
              <a:sym typeface="Roboto"/>
            </a:endParaRPr>
          </a:p>
          <a:p>
            <a:pPr indent="0" lvl="0" marL="0" rtl="0" algn="l">
              <a:spcBef>
                <a:spcPts val="0"/>
              </a:spcBef>
              <a:spcAft>
                <a:spcPts val="0"/>
              </a:spcAft>
              <a:buNone/>
            </a:pPr>
            <a:r>
              <a:rPr lang="en" sz="1200" u="sng">
                <a:solidFill>
                  <a:schemeClr val="hlink"/>
                </a:solidFill>
                <a:hlinkClick r:id="rId2"/>
              </a:rPr>
              <a:t>https://transformer.huggingface.co/doc/distil-gpt2</a:t>
            </a:r>
            <a:r>
              <a:rPr lang="en" sz="1200"/>
              <a:t> </a:t>
            </a:r>
            <a:endParaRPr sz="1200"/>
          </a:p>
          <a:p>
            <a:pPr indent="0" lvl="0" marL="0" rtl="0" algn="l">
              <a:spcBef>
                <a:spcPts val="0"/>
              </a:spcBef>
              <a:spcAft>
                <a:spcPts val="0"/>
              </a:spcAft>
              <a:buNone/>
            </a:pPr>
            <a:r>
              <a:rPr lang="en" sz="1200" u="sng">
                <a:solidFill>
                  <a:schemeClr val="accent5"/>
                </a:solidFill>
                <a:latin typeface="Roboto"/>
                <a:ea typeface="Roboto"/>
                <a:cs typeface="Roboto"/>
                <a:sym typeface="Roboto"/>
                <a:hlinkClick r:id="rId3">
                  <a:extLst>
                    <a:ext uri="{A12FA001-AC4F-418D-AE19-62706E023703}">
                      <ahyp:hlinkClr val="tx"/>
                    </a:ext>
                  </a:extLst>
                </a:hlinkClick>
              </a:rPr>
              <a:t>https://gpt2.ai-demo.xyz/</a:t>
            </a:r>
            <a:r>
              <a:rPr lang="en" sz="1200"/>
              <a:t> </a:t>
            </a:r>
            <a:endParaRPr sz="1200">
              <a:latin typeface="Roboto"/>
              <a:ea typeface="Roboto"/>
              <a:cs typeface="Roboto"/>
              <a:sym typeface="Roboto"/>
            </a:endParaRPr>
          </a:p>
          <a:p>
            <a:pPr indent="0" lvl="0" marL="0" rtl="0" algn="l">
              <a:spcBef>
                <a:spcPts val="0"/>
              </a:spcBef>
              <a:spcAft>
                <a:spcPts val="0"/>
              </a:spcAft>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bc92e19b7_1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bc92e19b7_1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Elisabeth Webb: </a:t>
            </a:r>
            <a:r>
              <a:rPr lang="en" sz="1400"/>
              <a:t>NLP can be used for a variety of tasks. Some common </a:t>
            </a:r>
            <a:r>
              <a:rPr lang="en" sz="1400"/>
              <a:t>uses that we have learned in summer 1 are language translation such as google translate, word processors such as microsoft word, personal assistant applications such as Siri or Alexa, or sentiment analysis including analyzing consumer reviews on Yelp or Amazon such as in our capstone project. Some out of our domain application are some types of recommendation systems such as the company Airbnb. They take each listing you browse</a:t>
            </a:r>
            <a:r>
              <a:rPr lang="en" sz="1400"/>
              <a:t> and represent it with a vector (similar to how a word is represented by a vector in NLP). By observing your browsing behavior, Airbnb has collected a sequence of listings that you checked similar to the input sequence of text in NLP seq2seq model. The output is just the recommendation to you. Another out of domain application is image generation which works in the same way NLP does where it takes the image as a vector embedding and outputs the prediction of completing the image. When looking at the photos it generated you can tell that they do match the style of the input image. Now I will hand it off to my teammates Eric, Carla, and Vincent to discuss the </a:t>
            </a:r>
            <a:r>
              <a:rPr lang="en" sz="1400"/>
              <a:t>implementation</a:t>
            </a:r>
            <a:r>
              <a:rPr lang="en" sz="1400"/>
              <a:t> and demonstration of our in learning in summer 1.</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
              <a:t>M</a:t>
            </a:r>
            <a:r>
              <a:rPr lang="en"/>
              <a:t>arketing content development: JD.com uses NLP to generate text descriptions (50% of their descriptions on the website are generated by AI) and they found that the machine generated content resulted in better sales performance.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Recommendation Systems: Airbnb uses embedding and seq2seq 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bc92e19b7_14_2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bc92e19b7_1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22fdf9873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22fdf9873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a:p>
            <a:pPr indent="0" lvl="0" marL="0" rtl="0" algn="l">
              <a:spcBef>
                <a:spcPts val="0"/>
              </a:spcBef>
              <a:spcAft>
                <a:spcPts val="0"/>
              </a:spcAft>
              <a:buNone/>
            </a:pPr>
            <a:r>
              <a:rPr lang="en"/>
              <a:t>Lr = 3 e-05   0.00003 → 4 epochs → model learned nothing </a:t>
            </a:r>
            <a:endParaRPr/>
          </a:p>
          <a:p>
            <a:pPr indent="0" lvl="0" marL="0" rtl="0" algn="l">
              <a:spcBef>
                <a:spcPts val="0"/>
              </a:spcBef>
              <a:spcAft>
                <a:spcPts val="0"/>
              </a:spcAft>
              <a:buNone/>
            </a:pPr>
            <a:r>
              <a:rPr lang="en"/>
              <a:t>10 e -05, adam → 8 epcheh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bc92e19b7_37_1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bc92e19b7_3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bab05622c_3_12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bab05622c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Eric Wu: BERT is the encoding system of the transformer that was trained on </a:t>
            </a:r>
            <a:r>
              <a:rPr lang="en" sz="1200"/>
              <a:t>wikipedia and many books. It’s powerful at taking raw inputs of words and converting them into contextualized numerical vectors  using the self-attention mechanism that can then be used for downstream ML tasks such as classification, prediction, and text generation. BERT is powerful because it is trained on a large corpus of words and the embeddings used to represent words are 768 in length. It has many heads that are the brains that read the word with a different focus on find multiple meanings, and then many layers to repeat this process.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C4043"/>
                </a:solidFill>
                <a:highlight>
                  <a:srgbClr val="FFFFFF"/>
                </a:highlight>
                <a:latin typeface="Roboto"/>
                <a:ea typeface="Roboto"/>
                <a:cs typeface="Roboto"/>
                <a:sym typeface="Roboto"/>
              </a:rPr>
              <a:t>ImageNet is the first image dataset with labels, with which training computer vision models and transfer the models to other context are possible. For BERT, it is trained on Wikipedia and many books, and it can be transferred to other language processing context. </a:t>
            </a:r>
            <a:endParaRPr sz="1200">
              <a:solidFill>
                <a:srgbClr val="3C4043"/>
              </a:solidFill>
              <a:highlight>
                <a:srgbClr val="FFFFFF"/>
              </a:highlight>
              <a:latin typeface="Roboto"/>
              <a:ea typeface="Roboto"/>
              <a:cs typeface="Roboto"/>
              <a:sym typeface="Roboto"/>
            </a:endParaRPr>
          </a:p>
          <a:p>
            <a:pPr indent="0" lvl="0" marL="0" rtl="0" algn="l">
              <a:lnSpc>
                <a:spcPct val="100000"/>
              </a:lnSpc>
              <a:spcBef>
                <a:spcPts val="800"/>
              </a:spcBef>
              <a:spcAft>
                <a:spcPts val="0"/>
              </a:spcAft>
              <a:buNone/>
            </a:pPr>
            <a:r>
              <a:rPr lang="en" sz="1200">
                <a:latin typeface="Roboto"/>
                <a:ea typeface="Roboto"/>
                <a:cs typeface="Roboto"/>
                <a:sym typeface="Roboto"/>
              </a:rPr>
              <a:t>Transformers/BERT can generate contextualized embeddings </a:t>
            </a:r>
            <a:r>
              <a:rPr lang="en" sz="1200"/>
              <a:t>Check the interactive visualization of attention:</a:t>
            </a:r>
            <a:endParaRPr sz="1200">
              <a:highlight>
                <a:srgbClr val="FFFFFF"/>
              </a:highlight>
              <a:latin typeface="Roboto"/>
              <a:ea typeface="Roboto"/>
              <a:cs typeface="Roboto"/>
              <a:sym typeface="Roboto"/>
            </a:endParaRPr>
          </a:p>
          <a:p>
            <a:pPr indent="0" lvl="0" marL="0" rtl="0" algn="l">
              <a:lnSpc>
                <a:spcPct val="120000"/>
              </a:lnSpc>
              <a:spcBef>
                <a:spcPts val="800"/>
              </a:spcBef>
              <a:spcAft>
                <a:spcPts val="0"/>
              </a:spcAft>
              <a:buNone/>
            </a:pPr>
            <a:r>
              <a:rPr lang="en" sz="1200" u="sng">
                <a:solidFill>
                  <a:schemeClr val="accent5"/>
                </a:solidFill>
                <a:hlinkClick r:id="rId2">
                  <a:extLst>
                    <a:ext uri="{A12FA001-AC4F-418D-AE19-62706E023703}">
                      <ahyp:hlinkClr val="tx"/>
                    </a:ext>
                  </a:extLst>
                </a:hlinkClick>
              </a:rPr>
              <a:t>https://colab.research.google.com/github/tensorflow/tensor2tensor/blob/master/tensor2tensor/notebooks/hello_t2t.ipynb#scrollTo=OJKU36QAfqOC</a:t>
            </a:r>
            <a:endParaRPr sz="120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bab0562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bab0562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73a04f_0_5: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bc92e19b7_13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bc92e19b7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t>
            </a:r>
            <a:r>
              <a:rPr lang="en"/>
              <a:t>or oov → meaningful token → so that the model can capture its meaning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bc92e19b7_35_6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bc92e19b7_3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8bc92e19b7_13_1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8bc92e19b7_1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Carla</a:t>
            </a:r>
            <a:endParaRPr sz="800"/>
          </a:p>
          <a:p>
            <a:pPr indent="0" lvl="0" marL="0" rtl="0" algn="l">
              <a:spcBef>
                <a:spcPts val="0"/>
              </a:spcBef>
              <a:spcAft>
                <a:spcPts val="0"/>
              </a:spcAft>
              <a:buNone/>
            </a:pPr>
            <a:r>
              <a:t/>
            </a:r>
            <a:endParaRPr sz="800"/>
          </a:p>
          <a:p>
            <a:pPr indent="-292100" lvl="0" marL="457200" rtl="0" algn="l">
              <a:lnSpc>
                <a:spcPct val="120000"/>
              </a:lnSpc>
              <a:spcBef>
                <a:spcPts val="0"/>
              </a:spcBef>
              <a:spcAft>
                <a:spcPts val="0"/>
              </a:spcAft>
              <a:buClr>
                <a:srgbClr val="000000"/>
              </a:buClr>
              <a:buSzPts val="1000"/>
              <a:buFont typeface="Roboto"/>
              <a:buAutoNum type="arabicPeriod"/>
            </a:pPr>
            <a:r>
              <a:rPr lang="en" sz="1000"/>
              <a:t>Create an </a:t>
            </a:r>
            <a:r>
              <a:rPr b="1" lang="en" sz="1000"/>
              <a:t>instance of Dataset</a:t>
            </a:r>
            <a:r>
              <a:rPr lang="en" sz="1000"/>
              <a:t> and </a:t>
            </a:r>
            <a:r>
              <a:rPr b="1" lang="en" sz="1000"/>
              <a:t>Dataloader</a:t>
            </a:r>
            <a:r>
              <a:rPr lang="en" sz="1000"/>
              <a:t> to pre-process the data before feeding it into a neural network</a:t>
            </a:r>
            <a:endParaRPr sz="1000"/>
          </a:p>
          <a:p>
            <a:pPr indent="-292100" lvl="0" marL="457200" rtl="0" algn="l">
              <a:lnSpc>
                <a:spcPct val="120000"/>
              </a:lnSpc>
              <a:spcBef>
                <a:spcPts val="0"/>
              </a:spcBef>
              <a:spcAft>
                <a:spcPts val="0"/>
              </a:spcAft>
              <a:buClr>
                <a:srgbClr val="000000"/>
              </a:buClr>
              <a:buSzPts val="1000"/>
              <a:buFont typeface="Roboto"/>
              <a:buAutoNum type="arabicPeriod"/>
            </a:pPr>
            <a:r>
              <a:rPr lang="en" sz="1000"/>
              <a:t>Create a </a:t>
            </a:r>
            <a:r>
              <a:rPr b="1" lang="en" sz="1000"/>
              <a:t>neural network</a:t>
            </a:r>
            <a:r>
              <a:rPr lang="en" sz="1000"/>
              <a:t> (using Pytorch)</a:t>
            </a:r>
            <a:endParaRPr sz="1000"/>
          </a:p>
          <a:p>
            <a:pPr indent="-285750" lvl="0" marL="457200" rtl="0" algn="l">
              <a:lnSpc>
                <a:spcPct val="120000"/>
              </a:lnSpc>
              <a:spcBef>
                <a:spcPts val="0"/>
              </a:spcBef>
              <a:spcAft>
                <a:spcPts val="0"/>
              </a:spcAft>
              <a:buClr>
                <a:srgbClr val="000000"/>
              </a:buClr>
              <a:buSzPts val="900"/>
              <a:buFont typeface="Arial"/>
              <a:buAutoNum type="alphaLcPeriod"/>
            </a:pPr>
            <a:r>
              <a:rPr lang="en" sz="900"/>
              <a:t>Define the neural network that has some learnable parameters (or weights)</a:t>
            </a:r>
            <a:endParaRPr sz="900"/>
          </a:p>
          <a:p>
            <a:pPr indent="-292100" lvl="0" marL="457200" rtl="0" algn="l">
              <a:lnSpc>
                <a:spcPct val="120000"/>
              </a:lnSpc>
              <a:spcBef>
                <a:spcPts val="0"/>
              </a:spcBef>
              <a:spcAft>
                <a:spcPts val="0"/>
              </a:spcAft>
              <a:buClr>
                <a:srgbClr val="000000"/>
              </a:buClr>
              <a:buSzPts val="1000"/>
              <a:buFont typeface="Roboto"/>
              <a:buAutoNum type="arabicPeriod"/>
            </a:pPr>
            <a:r>
              <a:rPr lang="en" sz="1000"/>
              <a:t>Set up the </a:t>
            </a:r>
            <a:r>
              <a:rPr b="1" lang="en" sz="1000"/>
              <a:t>loop </a:t>
            </a:r>
            <a:r>
              <a:rPr lang="en" sz="1000"/>
              <a:t>for training and validating the model</a:t>
            </a:r>
            <a:endParaRPr sz="1000"/>
          </a:p>
          <a:p>
            <a:pPr indent="-285750" lvl="0" marL="457200" rtl="0" algn="l">
              <a:lnSpc>
                <a:spcPct val="120000"/>
              </a:lnSpc>
              <a:spcBef>
                <a:spcPts val="0"/>
              </a:spcBef>
              <a:spcAft>
                <a:spcPts val="0"/>
              </a:spcAft>
              <a:buClr>
                <a:srgbClr val="000000"/>
              </a:buClr>
              <a:buSzPts val="900"/>
              <a:buFont typeface="Arial"/>
              <a:buAutoNum type="alphaLcPeriod"/>
            </a:pPr>
            <a:r>
              <a:rPr lang="en" sz="900"/>
              <a:t>Iterate over a dataset of inputs</a:t>
            </a:r>
            <a:endParaRPr sz="900"/>
          </a:p>
          <a:p>
            <a:pPr indent="-285750" lvl="0" marL="457200" rtl="0" algn="l">
              <a:lnSpc>
                <a:spcPct val="120000"/>
              </a:lnSpc>
              <a:spcBef>
                <a:spcPts val="0"/>
              </a:spcBef>
              <a:spcAft>
                <a:spcPts val="0"/>
              </a:spcAft>
              <a:buClr>
                <a:srgbClr val="000000"/>
              </a:buClr>
              <a:buSzPts val="900"/>
              <a:buFont typeface="Arial"/>
              <a:buAutoNum type="alphaLcPeriod"/>
            </a:pPr>
            <a:r>
              <a:rPr lang="en" sz="900"/>
              <a:t>Process input through the network</a:t>
            </a:r>
            <a:endParaRPr sz="900"/>
          </a:p>
          <a:p>
            <a:pPr indent="-285750" lvl="0" marL="457200" rtl="0" algn="l">
              <a:lnSpc>
                <a:spcPct val="120000"/>
              </a:lnSpc>
              <a:spcBef>
                <a:spcPts val="0"/>
              </a:spcBef>
              <a:spcAft>
                <a:spcPts val="0"/>
              </a:spcAft>
              <a:buClr>
                <a:srgbClr val="000000"/>
              </a:buClr>
              <a:buSzPts val="900"/>
              <a:buFont typeface="Arial"/>
              <a:buAutoNum type="alphaLcPeriod"/>
            </a:pPr>
            <a:r>
              <a:rPr lang="en" sz="900"/>
              <a:t>Compute the loss (how far is the output from being correct)</a:t>
            </a:r>
            <a:endParaRPr sz="900"/>
          </a:p>
          <a:p>
            <a:pPr indent="-285750" lvl="0" marL="457200" rtl="0" algn="l">
              <a:lnSpc>
                <a:spcPct val="120000"/>
              </a:lnSpc>
              <a:spcBef>
                <a:spcPts val="0"/>
              </a:spcBef>
              <a:spcAft>
                <a:spcPts val="0"/>
              </a:spcAft>
              <a:buClr>
                <a:srgbClr val="000000"/>
              </a:buClr>
              <a:buSzPts val="900"/>
              <a:buFont typeface="Arial"/>
              <a:buAutoNum type="alphaLcPeriod"/>
            </a:pPr>
            <a:r>
              <a:rPr lang="en" sz="900"/>
              <a:t>Propagate gradients back into the network’s parameters</a:t>
            </a:r>
            <a:endParaRPr sz="900"/>
          </a:p>
          <a:p>
            <a:pPr indent="-285750" lvl="0" marL="457200" rtl="0" algn="l">
              <a:lnSpc>
                <a:spcPct val="120000"/>
              </a:lnSpc>
              <a:spcBef>
                <a:spcPts val="0"/>
              </a:spcBef>
              <a:spcAft>
                <a:spcPts val="0"/>
              </a:spcAft>
              <a:buClr>
                <a:srgbClr val="000000"/>
              </a:buClr>
              <a:buSzPts val="900"/>
              <a:buFont typeface="Arial"/>
              <a:buAutoNum type="alphaLcPeriod"/>
            </a:pPr>
            <a:r>
              <a:rPr lang="en" sz="900"/>
              <a:t>Update the weights of the network, typically using a simple update rule: weight = weight - learning_rate * gradient</a:t>
            </a:r>
            <a:endParaRPr sz="8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8bc92e19b7_14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bc92e19b7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8bc92e19b7_14_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bc92e19b7_1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Carla</a:t>
            </a:r>
            <a:endParaRPr/>
          </a:p>
          <a:p>
            <a:pPr indent="0" lvl="0" marL="0" rtl="0" algn="l">
              <a:spcBef>
                <a:spcPts val="0"/>
              </a:spcBef>
              <a:spcAft>
                <a:spcPts val="0"/>
              </a:spcAft>
              <a:buNone/>
            </a:pPr>
            <a:r>
              <a:rPr lang="en"/>
              <a:t>Cross sample denpency in the our trainoing dataset,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bc92e19b7_37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bc92e19b7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8bc92e19b7_14_1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bc92e19b7_1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Carla</a:t>
            </a:r>
            <a:endParaRPr/>
          </a:p>
          <a:p>
            <a:pPr indent="0" lvl="0" marL="0" rtl="0" algn="l">
              <a:spcBef>
                <a:spcPts val="0"/>
              </a:spcBef>
              <a:spcAft>
                <a:spcPts val="0"/>
              </a:spcAft>
              <a:buNone/>
            </a:pPr>
            <a:r>
              <a:t/>
            </a:r>
            <a:endParaRPr/>
          </a:p>
          <a:p>
            <a:pPr indent="0" lvl="0" marL="0" rtl="0" algn="l">
              <a:lnSpc>
                <a:spcPct val="135714"/>
              </a:lnSpc>
              <a:spcBef>
                <a:spcPts val="0"/>
              </a:spcBef>
              <a:spcAft>
                <a:spcPts val="0"/>
              </a:spcAft>
              <a:buNone/>
            </a:pPr>
            <a:r>
              <a:rPr lang="en" sz="1050">
                <a:solidFill>
                  <a:srgbClr val="008000"/>
                </a:solidFill>
                <a:highlight>
                  <a:srgbClr val="FFFFFE"/>
                </a:highlight>
                <a:latin typeface="Courier New"/>
                <a:ea typeface="Courier New"/>
                <a:cs typeface="Courier New"/>
                <a:sym typeface="Courier New"/>
              </a:rPr>
              <a:t>at each step, before the NN does the feed forward, let's set the gradient to 0</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8000"/>
                </a:solidFill>
                <a:highlight>
                  <a:srgbClr val="FFFFFE"/>
                </a:highlight>
                <a:latin typeface="Courier New"/>
                <a:ea typeface="Courier New"/>
                <a:cs typeface="Courier New"/>
                <a:sym typeface="Courier New"/>
              </a:rPr>
              <a:t>as pytorch nn.Module automatically cumulates gradient from previous rounds</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8000"/>
                </a:solidFill>
                <a:highlight>
                  <a:srgbClr val="FFFFFE"/>
                </a:highlight>
                <a:latin typeface="Courier New"/>
                <a:ea typeface="Courier New"/>
                <a:cs typeface="Courier New"/>
                <a:sym typeface="Courier New"/>
              </a:rPr>
              <a:t>this is good for RNN training, but not </a:t>
            </a:r>
            <a:r>
              <a:rPr lang="en" sz="1050">
                <a:solidFill>
                  <a:srgbClr val="008000"/>
                </a:solidFill>
                <a:highlight>
                  <a:srgbClr val="FFFFFE"/>
                </a:highlight>
                <a:latin typeface="Courier New"/>
                <a:ea typeface="Courier New"/>
                <a:cs typeface="Courier New"/>
                <a:sym typeface="Courier New"/>
              </a:rPr>
              <a:t>necessary</a:t>
            </a:r>
            <a:r>
              <a:rPr lang="en" sz="1050">
                <a:solidFill>
                  <a:srgbClr val="008000"/>
                </a:solidFill>
                <a:highlight>
                  <a:srgbClr val="FFFFFE"/>
                </a:highlight>
                <a:latin typeface="Courier New"/>
                <a:ea typeface="Courier New"/>
                <a:cs typeface="Courier New"/>
                <a:sym typeface="Courier New"/>
              </a:rPr>
              <a:t> for us here. Thus, we turn it off.</a:t>
            </a:r>
            <a:endParaRPr sz="1050">
              <a:solidFill>
                <a:srgbClr val="008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fb060b27360146c_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fb060b27360146c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bc92e19b7_35_3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8bc92e19b7_3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8bc92e19b7_35_3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8bc92e19b7_3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bc92e19b7_16_2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bc92e19b7_1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8bc92e19b7_33_14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bc92e19b7_3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actual predictions on the Yelp reviews that we have run for the classification task. Look at the first review, the reviewer mentioned that “I don’t know how long ut was waiting on the back counter” but the rating is at four stars, our model makes a prediction at 0.006646, which implies for just one star.</a:t>
            </a:r>
            <a:endParaRPr/>
          </a:p>
          <a:p>
            <a:pPr indent="0" lvl="0" marL="0" rtl="0" algn="l">
              <a:spcBef>
                <a:spcPts val="0"/>
              </a:spcBef>
              <a:spcAft>
                <a:spcPts val="0"/>
              </a:spcAft>
              <a:buNone/>
            </a:pPr>
            <a:r>
              <a:rPr lang="en"/>
              <a:t>Another typical example is that a waiter dropped a plate and the power went out, but the customer gave a four star rating but our analysis gave a score on 0.087, which means only one star.</a:t>
            </a:r>
            <a:endParaRPr/>
          </a:p>
          <a:p>
            <a:pPr indent="0" lvl="0" marL="0" rtl="0" algn="l">
              <a:spcBef>
                <a:spcPts val="0"/>
              </a:spcBef>
              <a:spcAft>
                <a:spcPts val="0"/>
              </a:spcAft>
              <a:buNone/>
            </a:pPr>
            <a:r>
              <a:rPr lang="en"/>
              <a:t>Same thing on the third comment, the reviewer expressed some disappointment in the review but his or her star rating is still at four stars, but our model could sense that nagative sentiment and make a more accurate star rating based on the comment.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8bc92e19b7_35_5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8bc92e19b7_3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can not only tell one review is being overrated, but also if it is being underrated. The first comment here read “the workers were kind and attentive, the sprouts are really good flavor” but with a two star rating, our model on the other hand, makes a prediction at 0.54 and thinks the review should be at three star. The second comment mentioned “portions are awesome” but with a two star, but our model can tell it is acutually a five-star review.</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bc92e19b7_35_5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bc92e19b7_3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VIncent</a:t>
            </a:r>
            <a:endParaRPr/>
          </a:p>
          <a:p>
            <a:pPr indent="0" lvl="0" marL="0" rtl="0" algn="l">
              <a:spcBef>
                <a:spcPts val="0"/>
              </a:spcBef>
              <a:spcAft>
                <a:spcPts val="0"/>
              </a:spcAft>
              <a:buNone/>
            </a:pPr>
            <a:r>
              <a:rPr lang="en"/>
              <a:t>After testing on the Yelp reviews, we could also test the model on the Amazon reviews. This review mentions that “there is </a:t>
            </a:r>
            <a:r>
              <a:rPr lang="en"/>
              <a:t>something more seriously wrong with it and I need to take it in for repair” and gave a four star, but our model gives a very low score for noticing the negative sentiment from the review. It implies very good transferable capacity from Yelp to Amazon reviews.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8bc92e19b7_33_10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bc92e19b7_3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Vincent</a:t>
            </a:r>
            <a:endParaRPr/>
          </a:p>
          <a:p>
            <a:pPr indent="0" lvl="0" marL="0" rtl="0" algn="l">
              <a:spcBef>
                <a:spcPts val="0"/>
              </a:spcBef>
              <a:spcAft>
                <a:spcPts val="0"/>
              </a:spcAft>
              <a:buNone/>
            </a:pPr>
            <a:r>
              <a:rPr lang="en"/>
              <a:t>However, the model is not perfect. For example, Sarcastic Reviews. The review says “it is really fun using this scale! You never know what it will show next. You might lose 5-10 kg within seconds. Everyone using weight watcher programs and such should buy this product! Satisfaction guaranteed.” However, this is describing a scale! SO the reviewer said “I was stepping on the scale 5 times and I got five different weights within a 15 kg range”. This is a typical Sarcastic Review, and a lower rating is expected. However, our model predicts a score on 0.99 for five stars. It means that our model still needs to learn more to sense the </a:t>
            </a:r>
            <a:r>
              <a:rPr lang="en"/>
              <a:t>Sarcastic meaning from the reviews.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8bc92e19b7_14_3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bc92e19b7_1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Vincent</a:t>
            </a:r>
            <a:endParaRPr/>
          </a:p>
          <a:p>
            <a:pPr indent="0" lvl="0" marL="0" rtl="0" algn="l">
              <a:spcBef>
                <a:spcPts val="0"/>
              </a:spcBef>
              <a:spcAft>
                <a:spcPts val="0"/>
              </a:spcAft>
              <a:buNone/>
            </a:pPr>
            <a:r>
              <a:rPr lang="en"/>
              <a:t>In summary, here is what would do in the implementation process. First we would have a raw dataset, in our case it would be the reviews from Amazon or Yelp. Then we would customize the data to what we need for our analysis, which is the BERT word embedding system. We would next input those customized data into the Neural Network for classification or clustering tasks. In order to get a better result for our model, we would run a loop to train the model to minimize the loss generated by the model by updating the gradient. Last but not least, we would evaluate the training results and make business interpretations based on the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Change to NLP Model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8bc92e19b7_33_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8bc92e19b7_3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Except for classification, we could also run clustering with BERT. There is a similar research on the reviews online by MIT, who used clustering for their analysis with convolutional neural network. The big difference between our researches is that they didn’t use BERT for the natural language processing, but just a skip-gram model, which we mentioned before. Other than that, our research methods could be very similar. Due to the time issue, we don’t have a good </a:t>
            </a:r>
            <a:r>
              <a:rPr lang="en"/>
              <a:t>demonstration</a:t>
            </a:r>
            <a:r>
              <a:rPr lang="en"/>
              <a:t> of results, yet. Let’s just see what they did at the next slide.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8bc92e19b7_33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8bc92e19b7_3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chart directly from their paper. Similarly, they would split the user-generated contents to sentences, remove the stop-words, punctuations for preprocessing. Next, they used a skip-gram model to train word embeddings. They then label some of the sentences as informative or non-informative to train a CNN classifier to identify the rest of the sentences. Other than the classifier, they also cluster and sample the sentences after averaging the sentence embeddings to extract customer needs and mannually review and formulate their findings in the end. Their research is very similar to the RPA project.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8bc92e19b7_3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8bc92e19b7_3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 are just some applications we have mentioned before as a reminder. Some in-domain applications include language translation, word processors, consumer sentiment analysis. NLP can also be used in recommendation systems and image generation. Then our mentor, Richard is going to talk about the structure of our program. Thank you.</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Elisabeth Webb: </a:t>
            </a:r>
            <a:r>
              <a:rPr lang="en" sz="1300"/>
              <a:t>Some common uses of NLP that we have learned are language translation such as google translate, word processors such as microsoft word, personal assistant applications such as siri or alexa, or sentiment analysis such an analyzing consumer yelp reviews. Some out of our domain application is some types of recommendation systems such as airbnb where each listing you browse is represented by a vector (like a word is represented by a vector in NLP) and by observing your browsing behavior, Airbnb collected a sequence of listings you checked (like the input sequence of text in NLP seq2seq model) and outputs the recommendation to you. Another use is image generation which works in the same way NLP does where it takes the image as a vector embedding and outputs the prediction of completing the image</a:t>
            </a:r>
            <a:endParaRPr sz="1300"/>
          </a:p>
          <a:p>
            <a:pPr indent="0" lvl="0" marL="0" rtl="0" algn="l">
              <a:spcBef>
                <a:spcPts val="0"/>
              </a:spcBef>
              <a:spcAft>
                <a:spcPts val="0"/>
              </a:spcAft>
              <a:buNone/>
            </a:pPr>
            <a:r>
              <a:t/>
            </a:r>
            <a:endParaRPr/>
          </a:p>
          <a:p>
            <a:pPr indent="0" lvl="0" marL="0" rtl="0" algn="l">
              <a:spcBef>
                <a:spcPts val="0"/>
              </a:spcBef>
              <a:spcAft>
                <a:spcPts val="0"/>
              </a:spcAft>
              <a:buNone/>
            </a:pPr>
            <a:r>
              <a:rPr lang="en"/>
              <a:t>Marketing content development: JD.com uses NLP to generate text descriptions (50% of their descriptions on the website are generated by AI) and they found that the machine generated content resulted in better sales performance.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Recommendation Systems: Airbnb uses embedding and seq2seq model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8bc92e19b7_15_16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8bc92e19b7_15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8bc92e19b7_1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8bc92e19b7_1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oboto"/>
                <a:ea typeface="Roboto"/>
                <a:cs typeface="Roboto"/>
                <a:sym typeface="Roboto"/>
              </a:rPr>
              <a:t>Let the audience we are not only preparing the technical part of the capstone projects, we are also working on the data collection (e.g., learning scrapy) and preparation (e.g., coding the raw review data)</a:t>
            </a:r>
            <a:endParaRPr sz="1000">
              <a:latin typeface="Roboto"/>
              <a:ea typeface="Roboto"/>
              <a:cs typeface="Roboto"/>
              <a:sym typeface="Roboto"/>
            </a:endParaRPr>
          </a:p>
          <a:p>
            <a:pPr indent="0" lvl="0" marL="0" rtl="0" algn="l">
              <a:lnSpc>
                <a:spcPct val="100000"/>
              </a:lnSpc>
              <a:spcBef>
                <a:spcPts val="0"/>
              </a:spcBef>
              <a:spcAft>
                <a:spcPts val="0"/>
              </a:spcAft>
              <a:buNone/>
            </a:pPr>
            <a:r>
              <a:rPr lang="en" sz="1000">
                <a:latin typeface="Roboto"/>
                <a:ea typeface="Roboto"/>
                <a:cs typeface="Roboto"/>
                <a:sym typeface="Roboto"/>
              </a:rPr>
              <a:t>Learn scrapy</a:t>
            </a:r>
            <a:endParaRPr sz="1000">
              <a:latin typeface="Roboto"/>
              <a:ea typeface="Roboto"/>
              <a:cs typeface="Roboto"/>
              <a:sym typeface="Roboto"/>
            </a:endParaRPr>
          </a:p>
          <a:p>
            <a:pPr indent="0" lvl="0" marL="0" rtl="0" algn="l">
              <a:lnSpc>
                <a:spcPct val="100000"/>
              </a:lnSpc>
              <a:spcBef>
                <a:spcPts val="0"/>
              </a:spcBef>
              <a:spcAft>
                <a:spcPts val="0"/>
              </a:spcAft>
              <a:buNone/>
            </a:pPr>
            <a:r>
              <a:rPr lang="en" sz="1000">
                <a:latin typeface="Roboto"/>
                <a:ea typeface="Roboto"/>
                <a:cs typeface="Roboto"/>
                <a:sym typeface="Roboto"/>
              </a:rPr>
              <a:t>RPA: coding the review </a:t>
            </a:r>
            <a:endParaRPr sz="1000">
              <a:latin typeface="Roboto"/>
              <a:ea typeface="Roboto"/>
              <a:cs typeface="Roboto"/>
              <a:sym typeface="Roboto"/>
            </a:endParaRPr>
          </a:p>
          <a:p>
            <a:pPr indent="0" lvl="0" marL="457200" rtl="0" algn="l">
              <a:lnSpc>
                <a:spcPct val="100000"/>
              </a:lnSpc>
              <a:spcBef>
                <a:spcPts val="0"/>
              </a:spcBef>
              <a:spcAft>
                <a:spcPts val="0"/>
              </a:spcAft>
              <a:buNone/>
            </a:pPr>
            <a:r>
              <a:rPr lang="en" sz="1000">
                <a:latin typeface="Roboto"/>
                <a:ea typeface="Roboto"/>
                <a:cs typeface="Roboto"/>
                <a:sym typeface="Roboto"/>
              </a:rPr>
              <a:t>Describe the process: how we work with RPA and in team to code the reviews and ensure the quality and consistency.</a:t>
            </a:r>
            <a:endParaRPr sz="1000">
              <a:latin typeface="Roboto"/>
              <a:ea typeface="Roboto"/>
              <a:cs typeface="Roboto"/>
              <a:sym typeface="Roboto"/>
            </a:endParaRPr>
          </a:p>
          <a:p>
            <a:pPr indent="0" lvl="0" marL="457200" rtl="0" algn="l">
              <a:lnSpc>
                <a:spcPct val="100000"/>
              </a:lnSpc>
              <a:spcBef>
                <a:spcPts val="0"/>
              </a:spcBef>
              <a:spcAft>
                <a:spcPts val="0"/>
              </a:spcAft>
              <a:buNone/>
            </a:pPr>
            <a:r>
              <a:rPr lang="en" sz="1000">
                <a:latin typeface="Roboto"/>
                <a:ea typeface="Roboto"/>
                <a:cs typeface="Roboto"/>
                <a:sym typeface="Roboto"/>
              </a:rPr>
              <a:t>A little about the procedure: burn-in stage → consistency ---&gt; internal validity → reliability </a:t>
            </a:r>
            <a:endParaRPr sz="1000">
              <a:latin typeface="Roboto"/>
              <a:ea typeface="Roboto"/>
              <a:cs typeface="Roboto"/>
              <a:sym typeface="Roboto"/>
            </a:endParaRPr>
          </a:p>
          <a:p>
            <a:pPr indent="0" lvl="0" marL="0" rtl="0" algn="l">
              <a:lnSpc>
                <a:spcPct val="100000"/>
              </a:lnSpc>
              <a:spcBef>
                <a:spcPts val="0"/>
              </a:spcBef>
              <a:spcAft>
                <a:spcPts val="0"/>
              </a:spcAft>
              <a:buNone/>
            </a:pPr>
            <a:r>
              <a:rPr lang="en" sz="1000">
                <a:latin typeface="Roboto"/>
                <a:ea typeface="Roboto"/>
                <a:cs typeface="Roboto"/>
                <a:sym typeface="Roboto"/>
              </a:rPr>
              <a:t>RMDS: collecting the establishment location data and SIC codes</a:t>
            </a:r>
            <a:endParaRPr sz="1000">
              <a:latin typeface="Roboto"/>
              <a:ea typeface="Roboto"/>
              <a:cs typeface="Roboto"/>
              <a:sym typeface="Roboto"/>
            </a:endParaRPr>
          </a:p>
          <a:p>
            <a:pPr indent="0" lvl="0" marL="0" rtl="0" algn="l">
              <a:lnSpc>
                <a:spcPct val="100000"/>
              </a:lnSpc>
              <a:spcBef>
                <a:spcPts val="0"/>
              </a:spcBef>
              <a:spcAft>
                <a:spcPts val="0"/>
              </a:spcAft>
              <a:buNone/>
            </a:pPr>
            <a:r>
              <a:t/>
            </a:r>
            <a:endParaRPr sz="1000">
              <a:latin typeface="Roboto"/>
              <a:ea typeface="Roboto"/>
              <a:cs typeface="Roboto"/>
              <a:sym typeface="Roboto"/>
            </a:endParaRPr>
          </a:p>
          <a:p>
            <a:pPr indent="0" lvl="0" marL="0" rtl="0" algn="l">
              <a:lnSpc>
                <a:spcPct val="100000"/>
              </a:lnSpc>
              <a:spcBef>
                <a:spcPts val="0"/>
              </a:spcBef>
              <a:spcAft>
                <a:spcPts val="0"/>
              </a:spcAft>
              <a:buNone/>
            </a:pPr>
            <a:r>
              <a:t/>
            </a:r>
            <a:endParaRPr sz="1000">
              <a:latin typeface="Roboto"/>
              <a:ea typeface="Roboto"/>
              <a:cs typeface="Roboto"/>
              <a:sym typeface="Roboto"/>
            </a:endParaRPr>
          </a:p>
          <a:p>
            <a:pPr indent="0" lvl="0" marL="0" rtl="0" algn="l">
              <a:lnSpc>
                <a:spcPct val="100000"/>
              </a:lnSpc>
              <a:spcBef>
                <a:spcPts val="0"/>
              </a:spcBef>
              <a:spcAft>
                <a:spcPts val="0"/>
              </a:spcAft>
              <a:buNone/>
            </a:pPr>
            <a:r>
              <a:rPr lang="en" sz="1000">
                <a:latin typeface="Roboto"/>
                <a:ea typeface="Roboto"/>
                <a:cs typeface="Roboto"/>
                <a:sym typeface="Roboto"/>
              </a:rPr>
              <a:t>For NETS data: we can just say its name and what info it has, that’s enough for now. If audience ask details,  I will handle those questions. </a:t>
            </a:r>
            <a:endParaRPr sz="10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bc92e19b7_16_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bc92e19b7_1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Started manual coding, all technical preparation is done.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8bc92e19b7_1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8bc92e19b7_1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8bc92e19b7_35_1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8bc92e19b7_3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8bc92e19b7_35_2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8bc92e19b7_3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8bc92e19b7_16_25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8bc92e19b7_16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on user-generated content (UGC) and on location of business establishment are done</a:t>
            </a:r>
            <a:endParaRPr/>
          </a:p>
          <a:p>
            <a:pPr indent="0" lvl="0" marL="0" rtl="0" algn="l">
              <a:spcBef>
                <a:spcPts val="0"/>
              </a:spcBef>
              <a:spcAft>
                <a:spcPts val="0"/>
              </a:spcAft>
              <a:buNone/>
            </a:pPr>
            <a:r>
              <a:rPr lang="en"/>
              <a:t>Regrading method: the model and code to extract customer preference from UGC is done, but still lacks of manual coding on those preference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 abstract level, in the summer (both 1 and 2): complete a NLP -based data analytics (work-flow) in which we have methds, skills to do both textual data and stucutered data.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fb060b27360146c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fb060b27360146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8bc92e19b7_16_16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8bc92e19b7_16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8bc92e19b7_14_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8bc92e19b7_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Carla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bc92e19b7_16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bc92e19b7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8bc92e19b7_6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8bc92e19b7_6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8bc92e19b7_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8bc92e19b7_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bc92e19b7_16_3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bc92e19b7_1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8bc92e19b7_3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8bc92e19b7_3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8bc92e19b7_15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8bc92e19b7_15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8bc92e19b7_16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8bc92e19b7_16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 (Bert) + Downstream ML tasks (Multilabel classification)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8bc92e19b7_16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8bc92e19b7_16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embeddings → encoding text to numbers</a:t>
            </a:r>
            <a:endParaRPr/>
          </a:p>
          <a:p>
            <a:pPr indent="0" lvl="0" marL="0" rtl="0" algn="l">
              <a:spcBef>
                <a:spcPts val="0"/>
              </a:spcBef>
              <a:spcAft>
                <a:spcPts val="0"/>
              </a:spcAft>
              <a:buNone/>
            </a:pPr>
            <a:r>
              <a:rPr lang="en"/>
              <a:t>Theory, design and implementation of neural networks, specifically CNN and RNN (LSTM)</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8bc92e19b7_16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8bc92e19b7_16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8bc92e19b7_16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8bc92e19b7_16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latin typeface="Roboto"/>
                <a:ea typeface="Roboto"/>
                <a:cs typeface="Roboto"/>
                <a:sym typeface="Roboto"/>
              </a:rPr>
              <a:t>Generate a milestones of modern NLP: from word2vec (2013)to self-attention (2018) to BERT (2018), this three elements are enough</a:t>
            </a:r>
            <a:endParaRPr sz="14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bc92e19b7_16_6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bc92e19b7_1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on user-generated content (UGC) and on location of business establishment are done</a:t>
            </a:r>
            <a:endParaRPr/>
          </a:p>
          <a:p>
            <a:pPr indent="0" lvl="0" marL="0" rtl="0" algn="l">
              <a:spcBef>
                <a:spcPts val="0"/>
              </a:spcBef>
              <a:spcAft>
                <a:spcPts val="0"/>
              </a:spcAft>
              <a:buNone/>
            </a:pPr>
            <a:r>
              <a:rPr lang="en"/>
              <a:t>Regrading method: the model and code to extract customer </a:t>
            </a:r>
            <a:r>
              <a:rPr lang="en"/>
              <a:t>preference from UGC</a:t>
            </a:r>
            <a:r>
              <a:rPr lang="en"/>
              <a:t> is done, but </a:t>
            </a:r>
            <a:r>
              <a:rPr lang="en"/>
              <a:t>still</a:t>
            </a:r>
            <a:r>
              <a:rPr lang="en"/>
              <a:t> lacks of </a:t>
            </a:r>
            <a:r>
              <a:rPr lang="en"/>
              <a:t>manual</a:t>
            </a:r>
            <a:r>
              <a:rPr lang="en"/>
              <a:t> coding on those preference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bc92e19b7_16_13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bc92e19b7_16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bc92e19b7_16_127:notes"/>
          <p:cNvSpPr/>
          <p:nvPr>
            <p:ph idx="2" type="sldImg"/>
          </p:nvPr>
        </p:nvSpPr>
        <p:spPr>
          <a:xfrm>
            <a:off x="381186"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bc92e19b7_16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We studied the theory of NLP in summer session 1, as it will be used in our capstone projects. This strong understanding of theory will help us not only in the capstone project, but will be useful in our future jobs and be a differentiating factor in the job market.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1174200"/>
            <a:ext cx="9144000" cy="6204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flipH="1" rot="10800000">
            <a:off x="0" y="1174200"/>
            <a:ext cx="9144000" cy="3969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380300"/>
            <a:ext cx="8222100" cy="3481500"/>
          </a:xfrm>
          <a:prstGeom prst="rect">
            <a:avLst/>
          </a:prstGeom>
        </p:spPr>
        <p:txBody>
          <a:bodyPr anchorCtr="0" anchor="t" bIns="91425" lIns="91425" spcFirstLastPara="1" rIns="91425" wrap="square" tIns="91425">
            <a:noAutofit/>
          </a:bodyPr>
          <a:lstStyle>
            <a:lvl1pPr indent="-342900" lvl="0" marL="457200">
              <a:lnSpc>
                <a:spcPct val="120000"/>
              </a:lnSpc>
              <a:spcBef>
                <a:spcPts val="0"/>
              </a:spcBef>
              <a:spcAft>
                <a:spcPts val="0"/>
              </a:spcAft>
              <a:buSzPts val="1800"/>
              <a:buChar char="●"/>
              <a:defRPr/>
            </a:lvl1pPr>
            <a:lvl2pPr indent="-317500" lvl="1" marL="914400">
              <a:lnSpc>
                <a:spcPct val="120000"/>
              </a:lnSpc>
              <a:spcBef>
                <a:spcPts val="600"/>
              </a:spcBef>
              <a:spcAft>
                <a:spcPts val="0"/>
              </a:spcAft>
              <a:buSzPts val="1400"/>
              <a:buChar char="○"/>
              <a:defRPr/>
            </a:lvl2pPr>
            <a:lvl3pPr indent="-317500" lvl="2" marL="1371600">
              <a:lnSpc>
                <a:spcPct val="120000"/>
              </a:lnSpc>
              <a:spcBef>
                <a:spcPts val="600"/>
              </a:spcBef>
              <a:spcAft>
                <a:spcPts val="0"/>
              </a:spcAft>
              <a:buSzPts val="1400"/>
              <a:buChar char="■"/>
              <a:defRPr/>
            </a:lvl3pPr>
            <a:lvl4pPr indent="-317500" lvl="3" marL="1828800">
              <a:lnSpc>
                <a:spcPct val="120000"/>
              </a:lnSpc>
              <a:spcBef>
                <a:spcPts val="600"/>
              </a:spcBef>
              <a:spcAft>
                <a:spcPts val="0"/>
              </a:spcAft>
              <a:buSzPts val="1400"/>
              <a:buChar char="●"/>
              <a:defRPr/>
            </a:lvl4pPr>
            <a:lvl5pPr indent="-317500" lvl="4" marL="2286000">
              <a:lnSpc>
                <a:spcPct val="120000"/>
              </a:lnSpc>
              <a:spcBef>
                <a:spcPts val="600"/>
              </a:spcBef>
              <a:spcAft>
                <a:spcPts val="0"/>
              </a:spcAft>
              <a:buSzPts val="1400"/>
              <a:buChar char="○"/>
              <a:defRPr/>
            </a:lvl5pPr>
            <a:lvl6pPr indent="-317500" lvl="5" marL="2743200">
              <a:lnSpc>
                <a:spcPct val="120000"/>
              </a:lnSpc>
              <a:spcBef>
                <a:spcPts val="600"/>
              </a:spcBef>
              <a:spcAft>
                <a:spcPts val="0"/>
              </a:spcAft>
              <a:buSzPts val="1400"/>
              <a:buChar char="■"/>
              <a:defRPr/>
            </a:lvl6pPr>
            <a:lvl7pPr indent="-317500" lvl="6" marL="3200400">
              <a:lnSpc>
                <a:spcPct val="120000"/>
              </a:lnSpc>
              <a:spcBef>
                <a:spcPts val="600"/>
              </a:spcBef>
              <a:spcAft>
                <a:spcPts val="0"/>
              </a:spcAft>
              <a:buSzPts val="1400"/>
              <a:buChar char="●"/>
              <a:defRPr/>
            </a:lvl7pPr>
            <a:lvl8pPr indent="-317500" lvl="7" marL="3657600">
              <a:lnSpc>
                <a:spcPct val="120000"/>
              </a:lnSpc>
              <a:spcBef>
                <a:spcPts val="600"/>
              </a:spcBef>
              <a:spcAft>
                <a:spcPts val="0"/>
              </a:spcAft>
              <a:buSzPts val="1400"/>
              <a:buChar char="○"/>
              <a:defRPr/>
            </a:lvl8pPr>
            <a:lvl9pPr indent="-317500" lvl="8" marL="4114800">
              <a:lnSpc>
                <a:spcPct val="120000"/>
              </a:lnSpc>
              <a:spcBef>
                <a:spcPts val="600"/>
              </a:spcBef>
              <a:spcAft>
                <a:spcPts val="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0" y="1174200"/>
            <a:ext cx="9144000" cy="6204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idx="1" type="body"/>
          </p:nvPr>
        </p:nvSpPr>
        <p:spPr>
          <a:xfrm>
            <a:off x="471900" y="1461875"/>
            <a:ext cx="3999900" cy="2710200"/>
          </a:xfrm>
          <a:prstGeom prst="rect">
            <a:avLst/>
          </a:prstGeom>
        </p:spPr>
        <p:txBody>
          <a:bodyPr anchorCtr="0" anchor="t" bIns="91425" lIns="91425" spcFirstLastPara="1" rIns="91425" wrap="square" tIns="91425">
            <a:noAutofit/>
          </a:bodyPr>
          <a:lstStyle>
            <a:lvl1pPr indent="-317500" lvl="0" marL="457200">
              <a:lnSpc>
                <a:spcPct val="120000"/>
              </a:lnSpc>
              <a:spcBef>
                <a:spcPts val="0"/>
              </a:spcBef>
              <a:spcAft>
                <a:spcPts val="0"/>
              </a:spcAft>
              <a:buSzPts val="1400"/>
              <a:buChar char="●"/>
              <a:defRPr sz="1400"/>
            </a:lvl1pPr>
            <a:lvl2pPr indent="-304800" lvl="1" marL="914400">
              <a:lnSpc>
                <a:spcPct val="120000"/>
              </a:lnSpc>
              <a:spcBef>
                <a:spcPts val="600"/>
              </a:spcBef>
              <a:spcAft>
                <a:spcPts val="0"/>
              </a:spcAft>
              <a:buSzPts val="1200"/>
              <a:buChar char="○"/>
              <a:defRPr sz="1200"/>
            </a:lvl2pPr>
            <a:lvl3pPr indent="-304800" lvl="2" marL="1371600">
              <a:lnSpc>
                <a:spcPct val="120000"/>
              </a:lnSpc>
              <a:spcBef>
                <a:spcPts val="600"/>
              </a:spcBef>
              <a:spcAft>
                <a:spcPts val="0"/>
              </a:spcAft>
              <a:buSzPts val="1200"/>
              <a:buChar char="■"/>
              <a:defRPr sz="1200"/>
            </a:lvl3pPr>
            <a:lvl4pPr indent="-304800" lvl="3" marL="1828800">
              <a:lnSpc>
                <a:spcPct val="120000"/>
              </a:lnSpc>
              <a:spcBef>
                <a:spcPts val="600"/>
              </a:spcBef>
              <a:spcAft>
                <a:spcPts val="0"/>
              </a:spcAft>
              <a:buSzPts val="1200"/>
              <a:buChar char="●"/>
              <a:defRPr sz="1200"/>
            </a:lvl4pPr>
            <a:lvl5pPr indent="-304800" lvl="4" marL="2286000">
              <a:lnSpc>
                <a:spcPct val="120000"/>
              </a:lnSpc>
              <a:spcBef>
                <a:spcPts val="600"/>
              </a:spcBef>
              <a:spcAft>
                <a:spcPts val="0"/>
              </a:spcAft>
              <a:buSzPts val="1200"/>
              <a:buChar char="○"/>
              <a:defRPr sz="1200"/>
            </a:lvl5pPr>
            <a:lvl6pPr indent="-304800" lvl="5" marL="2743200">
              <a:lnSpc>
                <a:spcPct val="120000"/>
              </a:lnSpc>
              <a:spcBef>
                <a:spcPts val="600"/>
              </a:spcBef>
              <a:spcAft>
                <a:spcPts val="0"/>
              </a:spcAft>
              <a:buSzPts val="1200"/>
              <a:buChar char="■"/>
              <a:defRPr sz="1200"/>
            </a:lvl6pPr>
            <a:lvl7pPr indent="-304800" lvl="6" marL="3200400">
              <a:lnSpc>
                <a:spcPct val="120000"/>
              </a:lnSpc>
              <a:spcBef>
                <a:spcPts val="600"/>
              </a:spcBef>
              <a:spcAft>
                <a:spcPts val="0"/>
              </a:spcAft>
              <a:buSzPts val="1200"/>
              <a:buChar char="●"/>
              <a:defRPr sz="1200"/>
            </a:lvl7pPr>
            <a:lvl8pPr indent="-304800" lvl="7" marL="3657600">
              <a:lnSpc>
                <a:spcPct val="120000"/>
              </a:lnSpc>
              <a:spcBef>
                <a:spcPts val="600"/>
              </a:spcBef>
              <a:spcAft>
                <a:spcPts val="0"/>
              </a:spcAft>
              <a:buSzPts val="1200"/>
              <a:buChar char="○"/>
              <a:defRPr sz="1200"/>
            </a:lvl8pPr>
            <a:lvl9pPr indent="-304800" lvl="8" marL="4114800">
              <a:lnSpc>
                <a:spcPct val="120000"/>
              </a:lnSpc>
              <a:spcBef>
                <a:spcPts val="600"/>
              </a:spcBef>
              <a:spcAft>
                <a:spcPts val="600"/>
              </a:spcAft>
              <a:buSzPts val="1200"/>
              <a:buChar char="■"/>
              <a:defRPr sz="1200"/>
            </a:lvl9pPr>
          </a:lstStyle>
          <a:p/>
        </p:txBody>
      </p:sp>
      <p:sp>
        <p:nvSpPr>
          <p:cNvPr id="28" name="Google Shape;28;p5"/>
          <p:cNvSpPr txBox="1"/>
          <p:nvPr>
            <p:ph idx="2" type="body"/>
          </p:nvPr>
        </p:nvSpPr>
        <p:spPr>
          <a:xfrm>
            <a:off x="4694250" y="1461875"/>
            <a:ext cx="3999900" cy="2710200"/>
          </a:xfrm>
          <a:prstGeom prst="rect">
            <a:avLst/>
          </a:prstGeom>
        </p:spPr>
        <p:txBody>
          <a:bodyPr anchorCtr="0" anchor="t" bIns="91425" lIns="91425" spcFirstLastPara="1" rIns="91425" wrap="square" tIns="91425">
            <a:noAutofit/>
          </a:bodyPr>
          <a:lstStyle>
            <a:lvl1pPr indent="-317500" lvl="0" marL="457200">
              <a:lnSpc>
                <a:spcPct val="120000"/>
              </a:lnSpc>
              <a:spcBef>
                <a:spcPts val="0"/>
              </a:spcBef>
              <a:spcAft>
                <a:spcPts val="0"/>
              </a:spcAft>
              <a:buSzPts val="1400"/>
              <a:buChar char="●"/>
              <a:defRPr sz="1400"/>
            </a:lvl1pPr>
            <a:lvl2pPr indent="-304800" lvl="1" marL="914400">
              <a:lnSpc>
                <a:spcPct val="120000"/>
              </a:lnSpc>
              <a:spcBef>
                <a:spcPts val="600"/>
              </a:spcBef>
              <a:spcAft>
                <a:spcPts val="0"/>
              </a:spcAft>
              <a:buSzPts val="1200"/>
              <a:buChar char="○"/>
              <a:defRPr sz="1200"/>
            </a:lvl2pPr>
            <a:lvl3pPr indent="-304800" lvl="2" marL="1371600">
              <a:lnSpc>
                <a:spcPct val="120000"/>
              </a:lnSpc>
              <a:spcBef>
                <a:spcPts val="600"/>
              </a:spcBef>
              <a:spcAft>
                <a:spcPts val="0"/>
              </a:spcAft>
              <a:buSzPts val="1200"/>
              <a:buChar char="■"/>
              <a:defRPr sz="1200"/>
            </a:lvl3pPr>
            <a:lvl4pPr indent="-304800" lvl="3" marL="1828800">
              <a:lnSpc>
                <a:spcPct val="120000"/>
              </a:lnSpc>
              <a:spcBef>
                <a:spcPts val="600"/>
              </a:spcBef>
              <a:spcAft>
                <a:spcPts val="0"/>
              </a:spcAft>
              <a:buSzPts val="1200"/>
              <a:buChar char="●"/>
              <a:defRPr sz="1200"/>
            </a:lvl4pPr>
            <a:lvl5pPr indent="-304800" lvl="4" marL="2286000">
              <a:lnSpc>
                <a:spcPct val="120000"/>
              </a:lnSpc>
              <a:spcBef>
                <a:spcPts val="600"/>
              </a:spcBef>
              <a:spcAft>
                <a:spcPts val="0"/>
              </a:spcAft>
              <a:buSzPts val="1200"/>
              <a:buChar char="○"/>
              <a:defRPr sz="1200"/>
            </a:lvl5pPr>
            <a:lvl6pPr indent="-304800" lvl="5" marL="2743200">
              <a:lnSpc>
                <a:spcPct val="120000"/>
              </a:lnSpc>
              <a:spcBef>
                <a:spcPts val="600"/>
              </a:spcBef>
              <a:spcAft>
                <a:spcPts val="0"/>
              </a:spcAft>
              <a:buSzPts val="1200"/>
              <a:buChar char="■"/>
              <a:defRPr sz="1200"/>
            </a:lvl6pPr>
            <a:lvl7pPr indent="-304800" lvl="6" marL="3200400">
              <a:lnSpc>
                <a:spcPct val="120000"/>
              </a:lnSpc>
              <a:spcBef>
                <a:spcPts val="600"/>
              </a:spcBef>
              <a:spcAft>
                <a:spcPts val="0"/>
              </a:spcAft>
              <a:buSzPts val="1200"/>
              <a:buChar char="●"/>
              <a:defRPr sz="1200"/>
            </a:lvl7pPr>
            <a:lvl8pPr indent="-304800" lvl="7" marL="3657600">
              <a:lnSpc>
                <a:spcPct val="120000"/>
              </a:lnSpc>
              <a:spcBef>
                <a:spcPts val="600"/>
              </a:spcBef>
              <a:spcAft>
                <a:spcPts val="0"/>
              </a:spcAft>
              <a:buSzPts val="1200"/>
              <a:buChar char="○"/>
              <a:defRPr sz="1200"/>
            </a:lvl8pPr>
            <a:lvl9pPr indent="-304800" lvl="8" marL="4114800">
              <a:lnSpc>
                <a:spcPct val="120000"/>
              </a:lnSpc>
              <a:spcBef>
                <a:spcPts val="600"/>
              </a:spcBef>
              <a:spcAft>
                <a:spcPts val="600"/>
              </a:spcAft>
              <a:buSzPts val="1200"/>
              <a:buChar char="■"/>
              <a:defRPr sz="1200"/>
            </a:lvl9pPr>
          </a:lstStyle>
          <a:p/>
        </p:txBody>
      </p:sp>
      <p:sp>
        <p:nvSpPr>
          <p:cNvPr id="29" name="Google Shape;29;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lnSpc>
                <a:spcPct val="120000"/>
              </a:lnSpc>
              <a:spcBef>
                <a:spcPts val="0"/>
              </a:spcBef>
              <a:spcAft>
                <a:spcPts val="0"/>
              </a:spcAft>
              <a:buClr>
                <a:schemeClr val="lt1"/>
              </a:buClr>
              <a:buSzPts val="1800"/>
              <a:buChar char="●"/>
              <a:defRPr>
                <a:solidFill>
                  <a:schemeClr val="lt1"/>
                </a:solidFill>
              </a:defRPr>
            </a:lvl1pPr>
            <a:lvl2pPr indent="-317500" lvl="1" marL="914400">
              <a:lnSpc>
                <a:spcPct val="120000"/>
              </a:lnSpc>
              <a:spcBef>
                <a:spcPts val="600"/>
              </a:spcBef>
              <a:spcAft>
                <a:spcPts val="0"/>
              </a:spcAft>
              <a:buClr>
                <a:schemeClr val="lt1"/>
              </a:buClr>
              <a:buSzPts val="1400"/>
              <a:buChar char="○"/>
              <a:defRPr>
                <a:solidFill>
                  <a:schemeClr val="lt1"/>
                </a:solidFill>
              </a:defRPr>
            </a:lvl2pPr>
            <a:lvl3pPr indent="-317500" lvl="2" marL="1371600">
              <a:lnSpc>
                <a:spcPct val="120000"/>
              </a:lnSpc>
              <a:spcBef>
                <a:spcPts val="600"/>
              </a:spcBef>
              <a:spcAft>
                <a:spcPts val="0"/>
              </a:spcAft>
              <a:buClr>
                <a:schemeClr val="lt1"/>
              </a:buClr>
              <a:buSzPts val="1400"/>
              <a:buChar char="■"/>
              <a:defRPr>
                <a:solidFill>
                  <a:schemeClr val="lt1"/>
                </a:solidFill>
              </a:defRPr>
            </a:lvl3pPr>
            <a:lvl4pPr indent="-317500" lvl="3" marL="1828800">
              <a:lnSpc>
                <a:spcPct val="120000"/>
              </a:lnSpc>
              <a:spcBef>
                <a:spcPts val="600"/>
              </a:spcBef>
              <a:spcAft>
                <a:spcPts val="0"/>
              </a:spcAft>
              <a:buClr>
                <a:schemeClr val="lt1"/>
              </a:buClr>
              <a:buSzPts val="1400"/>
              <a:buChar char="●"/>
              <a:defRPr>
                <a:solidFill>
                  <a:schemeClr val="lt1"/>
                </a:solidFill>
              </a:defRPr>
            </a:lvl4pPr>
            <a:lvl5pPr indent="-317500" lvl="4" marL="2286000">
              <a:lnSpc>
                <a:spcPct val="120000"/>
              </a:lnSpc>
              <a:spcBef>
                <a:spcPts val="600"/>
              </a:spcBef>
              <a:spcAft>
                <a:spcPts val="0"/>
              </a:spcAft>
              <a:buClr>
                <a:schemeClr val="lt1"/>
              </a:buClr>
              <a:buSzPts val="1400"/>
              <a:buChar char="○"/>
              <a:defRPr>
                <a:solidFill>
                  <a:schemeClr val="lt1"/>
                </a:solidFill>
              </a:defRPr>
            </a:lvl5pPr>
            <a:lvl6pPr indent="-317500" lvl="5" marL="2743200">
              <a:lnSpc>
                <a:spcPct val="120000"/>
              </a:lnSpc>
              <a:spcBef>
                <a:spcPts val="600"/>
              </a:spcBef>
              <a:spcAft>
                <a:spcPts val="0"/>
              </a:spcAft>
              <a:buClr>
                <a:schemeClr val="lt1"/>
              </a:buClr>
              <a:buSzPts val="1400"/>
              <a:buChar char="■"/>
              <a:defRPr>
                <a:solidFill>
                  <a:schemeClr val="lt1"/>
                </a:solidFill>
              </a:defRPr>
            </a:lvl6pPr>
            <a:lvl7pPr indent="-317500" lvl="6" marL="3200400">
              <a:lnSpc>
                <a:spcPct val="120000"/>
              </a:lnSpc>
              <a:spcBef>
                <a:spcPts val="600"/>
              </a:spcBef>
              <a:spcAft>
                <a:spcPts val="0"/>
              </a:spcAft>
              <a:buClr>
                <a:schemeClr val="lt1"/>
              </a:buClr>
              <a:buSzPts val="1400"/>
              <a:buChar char="●"/>
              <a:defRPr>
                <a:solidFill>
                  <a:schemeClr val="lt1"/>
                </a:solidFill>
              </a:defRPr>
            </a:lvl7pPr>
            <a:lvl8pPr indent="-317500" lvl="7" marL="3657600">
              <a:lnSpc>
                <a:spcPct val="120000"/>
              </a:lnSpc>
              <a:spcBef>
                <a:spcPts val="600"/>
              </a:spcBef>
              <a:spcAft>
                <a:spcPts val="0"/>
              </a:spcAft>
              <a:buClr>
                <a:schemeClr val="lt1"/>
              </a:buClr>
              <a:buSzPts val="1400"/>
              <a:buChar char="○"/>
              <a:defRPr>
                <a:solidFill>
                  <a:schemeClr val="lt1"/>
                </a:solidFill>
              </a:defRPr>
            </a:lvl8pPr>
            <a:lvl9pPr indent="-317500" lvl="8" marL="4114800">
              <a:lnSpc>
                <a:spcPct val="120000"/>
              </a:lnSpc>
              <a:spcBef>
                <a:spcPts val="600"/>
              </a:spcBef>
              <a:spcAft>
                <a:spcPts val="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rxiv.org/abs/1706.03762" TargetMode="External"/><Relationship Id="rId4" Type="http://schemas.openxmlformats.org/officeDocument/2006/relationships/hyperlink" Target="https://arxiv.org/abs/1810.04805" TargetMode="External"/><Relationship Id="rId5" Type="http://schemas.openxmlformats.org/officeDocument/2006/relationships/hyperlink" Target="http://papers.nips.cc/paper/5021-distributed-representations-of-words-and-phrases-and" TargetMode="External"/><Relationship Id="rId6"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10.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41.png"/><Relationship Id="rId5"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hyperlink" Target="http://jalammar.github.io/a-visual-guide-to-using-bert-for-the-first-tim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hyperlink" Target="https://mccormickml.com/2019/07/22/BERT-fine-tuning/#41-bertforsequenceclassifica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image" Target="../media/image2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omments" Target="../comments/comment3.xml"/><Relationship Id="rId4" Type="http://schemas.openxmlformats.org/officeDocument/2006/relationships/image" Target="../media/image52.png"/><Relationship Id="rId5"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0.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1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hyperlink" Target="http://papers.nips.cc/paper/5021-distributed-representations-of-words-and-phrases-an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Capstone Project: Progress Report</a:t>
            </a:r>
            <a:endParaRPr sz="4000"/>
          </a:p>
        </p:txBody>
      </p:sp>
      <p:sp>
        <p:nvSpPr>
          <p:cNvPr id="68" name="Google Shape;68;p13"/>
          <p:cNvSpPr txBox="1"/>
          <p:nvPr>
            <p:ph idx="1" type="subTitle"/>
          </p:nvPr>
        </p:nvSpPr>
        <p:spPr>
          <a:xfrm>
            <a:off x="868125" y="2703403"/>
            <a:ext cx="8222100" cy="165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Elisabeth Webb, Eric Wu, Carla Fera, </a:t>
            </a:r>
            <a:endParaRPr sz="2400"/>
          </a:p>
          <a:p>
            <a:pPr indent="0" lvl="0" marL="0" rtl="0" algn="ctr">
              <a:spcBef>
                <a:spcPts val="0"/>
              </a:spcBef>
              <a:spcAft>
                <a:spcPts val="0"/>
              </a:spcAft>
              <a:buNone/>
            </a:pPr>
            <a:r>
              <a:rPr lang="en" sz="2400"/>
              <a:t>Elizabeth Hyde, </a:t>
            </a:r>
            <a:r>
              <a:rPr lang="en" sz="2400"/>
              <a:t>Vincent Chen, Ben DeLeon</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Mentor: Zhen (Richard) Tang</a:t>
            </a:r>
            <a:endParaRPr sz="2400"/>
          </a:p>
        </p:txBody>
      </p:sp>
      <p:pic>
        <p:nvPicPr>
          <p:cNvPr id="69" name="Google Shape;69;p13"/>
          <p:cNvPicPr preferRelativeResize="0"/>
          <p:nvPr/>
        </p:nvPicPr>
        <p:blipFill>
          <a:blip r:embed="rId4">
            <a:alphaModFix/>
          </a:blip>
          <a:stretch>
            <a:fillRect/>
          </a:stretch>
        </p:blipFill>
        <p:spPr>
          <a:xfrm>
            <a:off x="4733670" y="413950"/>
            <a:ext cx="3012215" cy="1363027"/>
          </a:xfrm>
          <a:prstGeom prst="rect">
            <a:avLst/>
          </a:prstGeom>
          <a:noFill/>
          <a:ln>
            <a:noFill/>
          </a:ln>
          <a:effectLst>
            <a:outerShdw blurRad="57150" rotWithShape="0" algn="bl" dir="5400000" dist="19050">
              <a:srgbClr val="000000">
                <a:alpha val="50000"/>
              </a:srgbClr>
            </a:outerShdw>
          </a:effectLst>
        </p:spPr>
      </p:pic>
      <p:pic>
        <p:nvPicPr>
          <p:cNvPr id="70" name="Google Shape;70;p13"/>
          <p:cNvPicPr preferRelativeResize="0"/>
          <p:nvPr/>
        </p:nvPicPr>
        <p:blipFill>
          <a:blip r:embed="rId5">
            <a:alphaModFix/>
          </a:blip>
          <a:stretch>
            <a:fillRect/>
          </a:stretch>
        </p:blipFill>
        <p:spPr>
          <a:xfrm>
            <a:off x="1340775" y="383837"/>
            <a:ext cx="1899855" cy="141723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Purpose</a:t>
            </a:r>
            <a:endParaRPr/>
          </a:p>
        </p:txBody>
      </p:sp>
      <p:sp>
        <p:nvSpPr>
          <p:cNvPr id="171" name="Google Shape;171;p22"/>
          <p:cNvSpPr txBox="1"/>
          <p:nvPr>
            <p:ph idx="1" type="body"/>
          </p:nvPr>
        </p:nvSpPr>
        <p:spPr>
          <a:xfrm>
            <a:off x="215800" y="1455525"/>
            <a:ext cx="8643600" cy="3687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Char char="●"/>
            </a:pPr>
            <a:r>
              <a:rPr b="1" lang="en">
                <a:solidFill>
                  <a:srgbClr val="666666"/>
                </a:solidFill>
              </a:rPr>
              <a:t>Natural Language Processing (NLP)</a:t>
            </a:r>
            <a:r>
              <a:rPr lang="en">
                <a:solidFill>
                  <a:srgbClr val="666666"/>
                </a:solidFill>
              </a:rPr>
              <a:t>: interaction </a:t>
            </a:r>
            <a:r>
              <a:rPr i="1" lang="en">
                <a:solidFill>
                  <a:srgbClr val="666666"/>
                </a:solidFill>
              </a:rPr>
              <a:t>between computers and human language</a:t>
            </a:r>
            <a:endParaRPr>
              <a:solidFill>
                <a:srgbClr val="666666"/>
              </a:solidFill>
            </a:endParaRPr>
          </a:p>
          <a:p>
            <a:pPr indent="-342900" lvl="0" marL="457200" rtl="0" algn="l">
              <a:lnSpc>
                <a:spcPct val="150000"/>
              </a:lnSpc>
              <a:spcBef>
                <a:spcPts val="0"/>
              </a:spcBef>
              <a:spcAft>
                <a:spcPts val="0"/>
              </a:spcAft>
              <a:buClr>
                <a:srgbClr val="666666"/>
              </a:buClr>
              <a:buSzPts val="1800"/>
              <a:buChar char="●"/>
            </a:pPr>
            <a:r>
              <a:rPr i="1" lang="en">
                <a:solidFill>
                  <a:srgbClr val="666666"/>
                </a:solidFill>
              </a:rPr>
              <a:t>Read, decipher, understand </a:t>
            </a:r>
            <a:r>
              <a:rPr lang="en">
                <a:solidFill>
                  <a:srgbClr val="666666"/>
                </a:solidFill>
              </a:rPr>
              <a:t>languages</a:t>
            </a:r>
            <a:endParaRPr>
              <a:solidFill>
                <a:srgbClr val="666666"/>
              </a:solidFill>
            </a:endParaRPr>
          </a:p>
          <a:p>
            <a:pPr indent="-342900" lvl="0" marL="457200" rtl="0" algn="l">
              <a:lnSpc>
                <a:spcPct val="150000"/>
              </a:lnSpc>
              <a:spcBef>
                <a:spcPts val="0"/>
              </a:spcBef>
              <a:spcAft>
                <a:spcPts val="0"/>
              </a:spcAft>
              <a:buClr>
                <a:srgbClr val="666666"/>
              </a:buClr>
              <a:buSzPts val="1800"/>
              <a:buChar char="●"/>
            </a:pPr>
            <a:r>
              <a:rPr lang="en">
                <a:solidFill>
                  <a:srgbClr val="666666"/>
                </a:solidFill>
              </a:rPr>
              <a:t>Rapidly advancing in past 10 years</a:t>
            </a:r>
            <a:endParaRPr>
              <a:solidFill>
                <a:srgbClr val="666666"/>
              </a:solidFill>
            </a:endParaRPr>
          </a:p>
          <a:p>
            <a:pPr indent="0" lvl="0" marL="0" rtl="0" algn="l">
              <a:lnSpc>
                <a:spcPct val="115000"/>
              </a:lnSpc>
              <a:spcBef>
                <a:spcPts val="0"/>
              </a:spcBef>
              <a:spcAft>
                <a:spcPts val="0"/>
              </a:spcAft>
              <a:buNone/>
            </a:pPr>
            <a:r>
              <a:t/>
            </a:r>
            <a:endParaRPr>
              <a:solidFill>
                <a:srgbClr val="666666"/>
              </a:solidFill>
            </a:endParaRPr>
          </a:p>
        </p:txBody>
      </p:sp>
      <p:pic>
        <p:nvPicPr>
          <p:cNvPr descr="Neural Language Models Explained – Ofir Press" id="172" name="Google Shape;172;p22"/>
          <p:cNvPicPr preferRelativeResize="0"/>
          <p:nvPr/>
        </p:nvPicPr>
        <p:blipFill>
          <a:blip r:embed="rId3">
            <a:alphaModFix/>
          </a:blip>
          <a:stretch>
            <a:fillRect/>
          </a:stretch>
        </p:blipFill>
        <p:spPr>
          <a:xfrm>
            <a:off x="4678050" y="3568700"/>
            <a:ext cx="3753050" cy="1118952"/>
          </a:xfrm>
          <a:prstGeom prst="rect">
            <a:avLst/>
          </a:prstGeom>
          <a:noFill/>
          <a:ln cap="flat" cmpd="sng" w="28575">
            <a:solidFill>
              <a:srgbClr val="000000"/>
            </a:solidFill>
            <a:prstDash val="solid"/>
            <a:round/>
            <a:headEnd len="sm" w="sm" type="none"/>
            <a:tailEnd len="sm" w="sm" type="none"/>
          </a:ln>
        </p:spPr>
      </p:pic>
      <p:pic>
        <p:nvPicPr>
          <p:cNvPr descr="Natural Language Processing: A Short Introduction To Get You Started |" id="173" name="Google Shape;173;p22"/>
          <p:cNvPicPr preferRelativeResize="0"/>
          <p:nvPr/>
        </p:nvPicPr>
        <p:blipFill>
          <a:blip r:embed="rId4">
            <a:alphaModFix/>
          </a:blip>
          <a:stretch>
            <a:fillRect/>
          </a:stretch>
        </p:blipFill>
        <p:spPr>
          <a:xfrm>
            <a:off x="924025" y="3363950"/>
            <a:ext cx="3056926" cy="152845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 of NLP</a:t>
            </a:r>
            <a:endParaRPr/>
          </a:p>
        </p:txBody>
      </p:sp>
      <p:sp>
        <p:nvSpPr>
          <p:cNvPr id="179" name="Google Shape;179;p23"/>
          <p:cNvSpPr txBox="1"/>
          <p:nvPr/>
        </p:nvSpPr>
        <p:spPr>
          <a:xfrm>
            <a:off x="304225" y="3530400"/>
            <a:ext cx="25323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nvGrpSpPr>
          <p:cNvPr id="180" name="Google Shape;180;p23"/>
          <p:cNvGrpSpPr/>
          <p:nvPr/>
        </p:nvGrpSpPr>
        <p:grpSpPr>
          <a:xfrm>
            <a:off x="4513729" y="1864926"/>
            <a:ext cx="2480144" cy="1728853"/>
            <a:chOff x="4526679" y="1857800"/>
            <a:chExt cx="2480144" cy="1728853"/>
          </a:xfrm>
        </p:grpSpPr>
        <p:sp>
          <p:nvSpPr>
            <p:cNvPr id="181" name="Google Shape;181;p23"/>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23"/>
            <p:cNvGrpSpPr/>
            <p:nvPr/>
          </p:nvGrpSpPr>
          <p:grpSpPr>
            <a:xfrm>
              <a:off x="4526679" y="1857800"/>
              <a:ext cx="2480144" cy="1728853"/>
              <a:chOff x="4526679" y="1857800"/>
              <a:chExt cx="2480144" cy="1728853"/>
            </a:xfrm>
          </p:grpSpPr>
          <p:grpSp>
            <p:nvGrpSpPr>
              <p:cNvPr id="183" name="Google Shape;183;p23"/>
              <p:cNvGrpSpPr/>
              <p:nvPr/>
            </p:nvGrpSpPr>
            <p:grpSpPr>
              <a:xfrm>
                <a:off x="4808316" y="2800065"/>
                <a:ext cx="92400" cy="411825"/>
                <a:chOff x="845575" y="2563700"/>
                <a:chExt cx="92400" cy="411825"/>
              </a:xfrm>
            </p:grpSpPr>
            <p:cxnSp>
              <p:nvCxnSpPr>
                <p:cNvPr id="184" name="Google Shape;184;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5" name="Google Shape;185;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3"/>
              <p:cNvSpPr txBox="1"/>
              <p:nvPr/>
            </p:nvSpPr>
            <p:spPr>
              <a:xfrm>
                <a:off x="4526679" y="3215253"/>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2017</a:t>
                </a:r>
                <a:endParaRPr b="1" sz="1200">
                  <a:latin typeface="Roboto"/>
                  <a:ea typeface="Roboto"/>
                  <a:cs typeface="Roboto"/>
                  <a:sym typeface="Roboto"/>
                </a:endParaRPr>
              </a:p>
            </p:txBody>
          </p:sp>
          <p:sp>
            <p:nvSpPr>
              <p:cNvPr id="187" name="Google Shape;187;p23"/>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Self-Attention and Transformers (</a:t>
                </a:r>
                <a:r>
                  <a:rPr b="1" lang="en" sz="1100" u="sng">
                    <a:solidFill>
                      <a:schemeClr val="hlink"/>
                    </a:solidFill>
                    <a:latin typeface="Roboto"/>
                    <a:ea typeface="Roboto"/>
                    <a:cs typeface="Roboto"/>
                    <a:sym typeface="Roboto"/>
                    <a:hlinkClick r:id="rId3"/>
                  </a:rPr>
                  <a:t>Paper</a:t>
                </a:r>
                <a:r>
                  <a:rPr b="1" lang="en" sz="1100">
                    <a:latin typeface="Roboto"/>
                    <a:ea typeface="Roboto"/>
                    <a:cs typeface="Roboto"/>
                    <a:sym typeface="Roboto"/>
                  </a:rPr>
                  <a:t>)</a:t>
                </a:r>
                <a:endParaRPr b="1" sz="11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NLP models are capable to pay </a:t>
                </a:r>
                <a:r>
                  <a:rPr lang="en" sz="900">
                    <a:latin typeface="Roboto"/>
                    <a:ea typeface="Roboto"/>
                    <a:cs typeface="Roboto"/>
                    <a:sym typeface="Roboto"/>
                  </a:rPr>
                  <a:t>attention</a:t>
                </a:r>
                <a:r>
                  <a:rPr lang="en" sz="900">
                    <a:latin typeface="Roboto"/>
                    <a:ea typeface="Roboto"/>
                    <a:cs typeface="Roboto"/>
                    <a:sym typeface="Roboto"/>
                  </a:rPr>
                  <a:t> to contexts in conducting various NLP tasks</a:t>
                </a:r>
                <a:endParaRPr b="1" sz="900">
                  <a:latin typeface="Roboto"/>
                  <a:ea typeface="Roboto"/>
                  <a:cs typeface="Roboto"/>
                  <a:sym typeface="Roboto"/>
                </a:endParaRPr>
              </a:p>
            </p:txBody>
          </p:sp>
        </p:grpSp>
      </p:grpSp>
      <p:grpSp>
        <p:nvGrpSpPr>
          <p:cNvPr id="188" name="Google Shape;188;p23"/>
          <p:cNvGrpSpPr/>
          <p:nvPr/>
        </p:nvGrpSpPr>
        <p:grpSpPr>
          <a:xfrm>
            <a:off x="6422860" y="2709722"/>
            <a:ext cx="2721140" cy="1735654"/>
            <a:chOff x="6435810" y="2702596"/>
            <a:chExt cx="2721140" cy="1735654"/>
          </a:xfrm>
        </p:grpSpPr>
        <p:sp>
          <p:nvSpPr>
            <p:cNvPr id="189" name="Google Shape;189;p23"/>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23"/>
            <p:cNvGrpSpPr/>
            <p:nvPr/>
          </p:nvGrpSpPr>
          <p:grpSpPr>
            <a:xfrm>
              <a:off x="6435810" y="2702596"/>
              <a:ext cx="2494563" cy="1735654"/>
              <a:chOff x="6435810" y="2702596"/>
              <a:chExt cx="2494563" cy="1735654"/>
            </a:xfrm>
          </p:grpSpPr>
          <p:grpSp>
            <p:nvGrpSpPr>
              <p:cNvPr id="191" name="Google Shape;191;p23"/>
              <p:cNvGrpSpPr/>
              <p:nvPr/>
            </p:nvGrpSpPr>
            <p:grpSpPr>
              <a:xfrm rot="10800000">
                <a:off x="6760035" y="3079467"/>
                <a:ext cx="92400" cy="411825"/>
                <a:chOff x="2070100" y="2563700"/>
                <a:chExt cx="92400" cy="411825"/>
              </a:xfrm>
            </p:grpSpPr>
            <p:cxnSp>
              <p:nvCxnSpPr>
                <p:cNvPr id="192" name="Google Shape;192;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93" name="Google Shape;193;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3"/>
              <p:cNvSpPr txBox="1"/>
              <p:nvPr/>
            </p:nvSpPr>
            <p:spPr>
              <a:xfrm>
                <a:off x="6435810"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2018</a:t>
                </a:r>
                <a:endParaRPr b="1" sz="1200">
                  <a:latin typeface="Roboto"/>
                  <a:ea typeface="Roboto"/>
                  <a:cs typeface="Roboto"/>
                  <a:sym typeface="Roboto"/>
                </a:endParaRPr>
              </a:p>
            </p:txBody>
          </p:sp>
          <p:sp>
            <p:nvSpPr>
              <p:cNvPr id="195" name="Google Shape;195;p23"/>
              <p:cNvSpPr txBox="1"/>
              <p:nvPr/>
            </p:nvSpPr>
            <p:spPr>
              <a:xfrm>
                <a:off x="6676773"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BERT (</a:t>
                </a:r>
                <a:r>
                  <a:rPr b="1" lang="en" sz="1100" u="sng">
                    <a:solidFill>
                      <a:schemeClr val="hlink"/>
                    </a:solidFill>
                    <a:latin typeface="Roboto"/>
                    <a:ea typeface="Roboto"/>
                    <a:cs typeface="Roboto"/>
                    <a:sym typeface="Roboto"/>
                    <a:hlinkClick r:id="rId4"/>
                  </a:rPr>
                  <a:t>Paper</a:t>
                </a:r>
                <a:r>
                  <a:rPr b="1" lang="en" sz="1100">
                    <a:latin typeface="Roboto"/>
                    <a:ea typeface="Roboto"/>
                    <a:cs typeface="Roboto"/>
                    <a:sym typeface="Roboto"/>
                  </a:rPr>
                  <a:t>)</a:t>
                </a:r>
                <a:endParaRPr b="1" sz="11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A transformer-based NLP model. </a:t>
                </a:r>
                <a:br>
                  <a:rPr lang="en" sz="900">
                    <a:latin typeface="Roboto"/>
                    <a:ea typeface="Roboto"/>
                    <a:cs typeface="Roboto"/>
                    <a:sym typeface="Roboto"/>
                  </a:rPr>
                </a:br>
                <a:r>
                  <a:rPr lang="en" sz="900">
                    <a:latin typeface="Roboto"/>
                    <a:ea typeface="Roboto"/>
                    <a:cs typeface="Roboto"/>
                    <a:sym typeface="Roboto"/>
                  </a:rPr>
                  <a:t>The first large scale and transferable pre-trained model that could encode texts with their textual </a:t>
                </a:r>
                <a:r>
                  <a:rPr lang="en" sz="900">
                    <a:latin typeface="Roboto"/>
                    <a:ea typeface="Roboto"/>
                    <a:cs typeface="Roboto"/>
                    <a:sym typeface="Roboto"/>
                  </a:rPr>
                  <a:t>background--the ImageNet moment of NLP</a:t>
                </a:r>
                <a:r>
                  <a:rPr lang="en" sz="900">
                    <a:latin typeface="Roboto"/>
                    <a:ea typeface="Roboto"/>
                    <a:cs typeface="Roboto"/>
                    <a:sym typeface="Roboto"/>
                  </a:rPr>
                  <a:t> </a:t>
                </a:r>
                <a:endParaRPr sz="900">
                  <a:latin typeface="Roboto"/>
                  <a:ea typeface="Roboto"/>
                  <a:cs typeface="Roboto"/>
                  <a:sym typeface="Roboto"/>
                </a:endParaRPr>
              </a:p>
            </p:txBody>
          </p:sp>
        </p:grpSp>
      </p:grpSp>
      <p:grpSp>
        <p:nvGrpSpPr>
          <p:cNvPr id="196" name="Google Shape;196;p23"/>
          <p:cNvGrpSpPr/>
          <p:nvPr/>
        </p:nvGrpSpPr>
        <p:grpSpPr>
          <a:xfrm>
            <a:off x="2512645" y="2709722"/>
            <a:ext cx="2501355" cy="2090252"/>
            <a:chOff x="2525595" y="2702596"/>
            <a:chExt cx="2501355" cy="2090252"/>
          </a:xfrm>
        </p:grpSpPr>
        <p:sp>
          <p:nvSpPr>
            <p:cNvPr id="197" name="Google Shape;197;p23"/>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23"/>
            <p:cNvGrpSpPr/>
            <p:nvPr/>
          </p:nvGrpSpPr>
          <p:grpSpPr>
            <a:xfrm>
              <a:off x="2525595" y="2702596"/>
              <a:ext cx="2501355" cy="2090252"/>
              <a:chOff x="2525595" y="2702596"/>
              <a:chExt cx="2501355" cy="2090252"/>
            </a:xfrm>
          </p:grpSpPr>
          <p:sp>
            <p:nvSpPr>
              <p:cNvPr id="199" name="Google Shape;199;p2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2013</a:t>
                </a:r>
                <a:endParaRPr b="1" sz="1200">
                  <a:latin typeface="Roboto"/>
                  <a:ea typeface="Roboto"/>
                  <a:cs typeface="Roboto"/>
                  <a:sym typeface="Roboto"/>
                </a:endParaRPr>
              </a:p>
            </p:txBody>
          </p:sp>
          <p:grpSp>
            <p:nvGrpSpPr>
              <p:cNvPr id="200" name="Google Shape;200;p23"/>
              <p:cNvGrpSpPr/>
              <p:nvPr/>
            </p:nvGrpSpPr>
            <p:grpSpPr>
              <a:xfrm rot="10800000">
                <a:off x="2849073" y="3079467"/>
                <a:ext cx="92400" cy="411825"/>
                <a:chOff x="2070100" y="2563700"/>
                <a:chExt cx="92400" cy="411825"/>
              </a:xfrm>
            </p:grpSpPr>
            <p:cxnSp>
              <p:nvCxnSpPr>
                <p:cNvPr id="201" name="Google Shape;201;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02" name="Google Shape;202;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3"/>
              <p:cNvSpPr txBox="1"/>
              <p:nvPr/>
            </p:nvSpPr>
            <p:spPr>
              <a:xfrm>
                <a:off x="2773350" y="3494449"/>
                <a:ext cx="2253600" cy="12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Word2Vec(</a:t>
                </a:r>
                <a:r>
                  <a:rPr b="1" lang="en" sz="1100" u="sng">
                    <a:solidFill>
                      <a:schemeClr val="hlink"/>
                    </a:solidFill>
                    <a:latin typeface="Roboto"/>
                    <a:ea typeface="Roboto"/>
                    <a:cs typeface="Roboto"/>
                    <a:sym typeface="Roboto"/>
                    <a:hlinkClick r:id="rId5"/>
                  </a:rPr>
                  <a:t>Paper</a:t>
                </a:r>
                <a:r>
                  <a:rPr b="1" lang="en" sz="1100">
                    <a:latin typeface="Roboto"/>
                    <a:ea typeface="Roboto"/>
                    <a:cs typeface="Roboto"/>
                    <a:sym typeface="Roboto"/>
                  </a:rPr>
                  <a:t>)</a:t>
                </a:r>
                <a:endParaRPr b="1" sz="11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Trained vector representations of words.</a:t>
                </a:r>
                <a:br>
                  <a:rPr lang="en" sz="900">
                    <a:latin typeface="Roboto"/>
                    <a:ea typeface="Roboto"/>
                    <a:cs typeface="Roboto"/>
                    <a:sym typeface="Roboto"/>
                  </a:rPr>
                </a:br>
                <a:r>
                  <a:rPr lang="en" sz="900">
                    <a:latin typeface="Roboto"/>
                    <a:ea typeface="Roboto"/>
                    <a:cs typeface="Roboto"/>
                    <a:sym typeface="Roboto"/>
                  </a:rPr>
                  <a:t>Semantic meaning is embedded in the vector representations</a:t>
                </a:r>
                <a:endParaRPr sz="900">
                  <a:latin typeface="Roboto"/>
                  <a:ea typeface="Roboto"/>
                  <a:cs typeface="Roboto"/>
                  <a:sym typeface="Roboto"/>
                </a:endParaRPr>
              </a:p>
              <a:p>
                <a:pPr indent="0" lvl="0" marL="0" rtl="0" algn="l">
                  <a:spcBef>
                    <a:spcPts val="1600"/>
                  </a:spcBef>
                  <a:spcAft>
                    <a:spcPts val="0"/>
                  </a:spcAft>
                  <a:buNone/>
                </a:pPr>
                <a:r>
                  <a:t/>
                </a:r>
                <a:endParaRPr sz="900">
                  <a:latin typeface="Roboto"/>
                  <a:ea typeface="Roboto"/>
                  <a:cs typeface="Roboto"/>
                  <a:sym typeface="Roboto"/>
                </a:endParaRPr>
              </a:p>
              <a:p>
                <a:pPr indent="0" lvl="0" marL="0" rtl="0" algn="l">
                  <a:spcBef>
                    <a:spcPts val="1600"/>
                  </a:spcBef>
                  <a:spcAft>
                    <a:spcPts val="1600"/>
                  </a:spcAft>
                  <a:buNone/>
                </a:pPr>
                <a:r>
                  <a:t/>
                </a:r>
                <a:endParaRPr sz="900">
                  <a:latin typeface="Roboto"/>
                  <a:ea typeface="Roboto"/>
                  <a:cs typeface="Roboto"/>
                  <a:sym typeface="Roboto"/>
                </a:endParaRPr>
              </a:p>
            </p:txBody>
          </p:sp>
        </p:grpSp>
      </p:grpSp>
      <p:pic>
        <p:nvPicPr>
          <p:cNvPr descr="Blog | Workforce Solutions Group" id="204" name="Google Shape;204;p23"/>
          <p:cNvPicPr preferRelativeResize="0"/>
          <p:nvPr/>
        </p:nvPicPr>
        <p:blipFill>
          <a:blip r:embed="rId6">
            <a:alphaModFix/>
          </a:blip>
          <a:stretch>
            <a:fillRect/>
          </a:stretch>
        </p:blipFill>
        <p:spPr>
          <a:xfrm>
            <a:off x="553300" y="2633525"/>
            <a:ext cx="1799600" cy="1012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Embedding</a:t>
            </a:r>
            <a:endParaRPr/>
          </a:p>
        </p:txBody>
      </p:sp>
      <p:sp>
        <p:nvSpPr>
          <p:cNvPr id="210" name="Google Shape;210;p24"/>
          <p:cNvSpPr txBox="1"/>
          <p:nvPr>
            <p:ph idx="1" type="body"/>
          </p:nvPr>
        </p:nvSpPr>
        <p:spPr>
          <a:xfrm>
            <a:off x="471900" y="1671925"/>
            <a:ext cx="6533700" cy="31611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b="1" lang="en" sz="1700"/>
              <a:t>Problem:</a:t>
            </a:r>
            <a:r>
              <a:rPr lang="en" sz="1700"/>
              <a:t> Textual data needs numeric representation for ML</a:t>
            </a:r>
            <a:endParaRPr sz="1700"/>
          </a:p>
          <a:p>
            <a:pPr indent="0" lvl="0" marL="457200" rtl="0" algn="l">
              <a:lnSpc>
                <a:spcPct val="100000"/>
              </a:lnSpc>
              <a:spcBef>
                <a:spcPts val="0"/>
              </a:spcBef>
              <a:spcAft>
                <a:spcPts val="0"/>
              </a:spcAft>
              <a:buNone/>
            </a:pPr>
            <a:r>
              <a:t/>
            </a:r>
            <a:endParaRPr sz="1700"/>
          </a:p>
          <a:p>
            <a:pPr indent="-336550" lvl="0" marL="457200" rtl="0" algn="l">
              <a:lnSpc>
                <a:spcPct val="100000"/>
              </a:lnSpc>
              <a:spcBef>
                <a:spcPts val="0"/>
              </a:spcBef>
              <a:spcAft>
                <a:spcPts val="0"/>
              </a:spcAft>
              <a:buSzPts val="1700"/>
              <a:buChar char="●"/>
            </a:pPr>
            <a:r>
              <a:rPr b="1" lang="en" sz="1700"/>
              <a:t>Solution:</a:t>
            </a:r>
            <a:r>
              <a:rPr lang="en" sz="1700"/>
              <a:t> Extract information out of the text and convert it into numbers</a:t>
            </a:r>
            <a:endParaRPr sz="17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rPr b="1" i="1" lang="en" sz="1700"/>
              <a:t>Word Embeddings</a:t>
            </a:r>
            <a:r>
              <a:rPr lang="en" sz="1700"/>
              <a:t> vector of numbers that represent meanings of text</a:t>
            </a:r>
            <a:endParaRPr sz="17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rPr lang="en" sz="1700"/>
              <a:t>Used to do math, for example (</a:t>
            </a:r>
            <a:r>
              <a:rPr lang="en" sz="1700"/>
              <a:t>Word2Vec</a:t>
            </a:r>
            <a:r>
              <a:rPr lang="en" sz="1700"/>
              <a:t>):</a:t>
            </a:r>
            <a:endParaRPr sz="1700"/>
          </a:p>
          <a:p>
            <a:pPr indent="0" lvl="0" marL="914400" rtl="0" algn="l">
              <a:lnSpc>
                <a:spcPct val="100000"/>
              </a:lnSpc>
              <a:spcBef>
                <a:spcPts val="0"/>
              </a:spcBef>
              <a:spcAft>
                <a:spcPts val="0"/>
              </a:spcAft>
              <a:buNone/>
            </a:pPr>
            <a:r>
              <a:t/>
            </a:r>
            <a:endParaRPr sz="1700"/>
          </a:p>
          <a:p>
            <a:pPr indent="457200" lvl="0" marL="1371600" rtl="0" algn="l">
              <a:lnSpc>
                <a:spcPct val="100000"/>
              </a:lnSpc>
              <a:spcBef>
                <a:spcPts val="0"/>
              </a:spcBef>
              <a:spcAft>
                <a:spcPts val="0"/>
              </a:spcAft>
              <a:buNone/>
            </a:pPr>
            <a:r>
              <a:rPr b="1" lang="en">
                <a:solidFill>
                  <a:srgbClr val="0000FF"/>
                </a:solidFill>
              </a:rPr>
              <a:t>king - man + woman = queen</a:t>
            </a:r>
            <a:endParaRPr b="1">
              <a:solidFill>
                <a:srgbClr val="0000FF"/>
              </a:solidFill>
            </a:endParaRPr>
          </a:p>
        </p:txBody>
      </p:sp>
      <p:pic>
        <p:nvPicPr>
          <p:cNvPr id="211" name="Google Shape;211;p24"/>
          <p:cNvPicPr preferRelativeResize="0"/>
          <p:nvPr/>
        </p:nvPicPr>
        <p:blipFill>
          <a:blip r:embed="rId3">
            <a:alphaModFix/>
          </a:blip>
          <a:stretch>
            <a:fillRect/>
          </a:stretch>
        </p:blipFill>
        <p:spPr>
          <a:xfrm>
            <a:off x="6208950" y="3484750"/>
            <a:ext cx="2474100" cy="112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Word2Vec</a:t>
            </a:r>
            <a:endParaRPr/>
          </a:p>
        </p:txBody>
      </p:sp>
      <p:sp>
        <p:nvSpPr>
          <p:cNvPr id="217" name="Google Shape;217;p25"/>
          <p:cNvSpPr txBox="1"/>
          <p:nvPr>
            <p:ph idx="1" type="body"/>
          </p:nvPr>
        </p:nvSpPr>
        <p:spPr>
          <a:xfrm>
            <a:off x="239150" y="1404950"/>
            <a:ext cx="8222100" cy="27102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b="1" lang="en" sz="1600"/>
              <a:t>An efficient method to generate a word embedding</a:t>
            </a:r>
            <a:endParaRPr b="1" sz="1600"/>
          </a:p>
          <a:p>
            <a:pPr indent="-330200" lvl="0" marL="457200" rtl="0" algn="l">
              <a:lnSpc>
                <a:spcPct val="100000"/>
              </a:lnSpc>
              <a:spcBef>
                <a:spcPts val="0"/>
              </a:spcBef>
              <a:spcAft>
                <a:spcPts val="0"/>
              </a:spcAft>
              <a:buSzPts val="1600"/>
              <a:buChar char="●"/>
            </a:pPr>
            <a:r>
              <a:rPr lang="en" sz="1600" u="sng"/>
              <a:t>2 Architectures: </a:t>
            </a:r>
            <a:endParaRPr sz="1600" u="sng"/>
          </a:p>
          <a:p>
            <a:pPr indent="-330200" lvl="1" marL="914400" rtl="0" algn="l">
              <a:lnSpc>
                <a:spcPct val="100000"/>
              </a:lnSpc>
              <a:spcBef>
                <a:spcPts val="0"/>
              </a:spcBef>
              <a:spcAft>
                <a:spcPts val="0"/>
              </a:spcAft>
              <a:buSzPts val="1600"/>
              <a:buChar char="○"/>
            </a:pPr>
            <a:r>
              <a:rPr b="1" lang="en" sz="1600">
                <a:solidFill>
                  <a:srgbClr val="38761D"/>
                </a:solidFill>
              </a:rPr>
              <a:t>S</a:t>
            </a:r>
            <a:r>
              <a:rPr b="1" lang="en" sz="1600">
                <a:solidFill>
                  <a:srgbClr val="38761D"/>
                </a:solidFill>
              </a:rPr>
              <a:t>kip-gram:</a:t>
            </a:r>
            <a:r>
              <a:rPr b="1" lang="en" sz="1600"/>
              <a:t> </a:t>
            </a:r>
            <a:r>
              <a:rPr lang="en" sz="1600"/>
              <a:t>the representation of the target word is used to predict </a:t>
            </a:r>
            <a:r>
              <a:rPr b="1" lang="en" sz="1600"/>
              <a:t>surrounding words</a:t>
            </a:r>
            <a:endParaRPr b="1" sz="1600"/>
          </a:p>
          <a:p>
            <a:pPr indent="-330200" lvl="2" marL="1371600" rtl="0" algn="l">
              <a:lnSpc>
                <a:spcPct val="100000"/>
              </a:lnSpc>
              <a:spcBef>
                <a:spcPts val="0"/>
              </a:spcBef>
              <a:spcAft>
                <a:spcPts val="0"/>
              </a:spcAft>
              <a:buSzPts val="1600"/>
              <a:buChar char="■"/>
            </a:pPr>
            <a:r>
              <a:rPr lang="en" sz="1600"/>
              <a:t>Works well with small amount of data and rare words or phrases</a:t>
            </a:r>
            <a:endParaRPr sz="1600"/>
          </a:p>
          <a:p>
            <a:pPr indent="-330200" lvl="1" marL="914400" rtl="0" algn="l">
              <a:lnSpc>
                <a:spcPct val="100000"/>
              </a:lnSpc>
              <a:spcBef>
                <a:spcPts val="0"/>
              </a:spcBef>
              <a:spcAft>
                <a:spcPts val="0"/>
              </a:spcAft>
              <a:buSzPts val="1600"/>
              <a:buChar char="○"/>
            </a:pPr>
            <a:r>
              <a:rPr b="1" lang="en" sz="1600">
                <a:solidFill>
                  <a:srgbClr val="A64D79"/>
                </a:solidFill>
              </a:rPr>
              <a:t>CBOW:</a:t>
            </a:r>
            <a:r>
              <a:rPr b="1" lang="en" sz="1600"/>
              <a:t> </a:t>
            </a:r>
            <a:r>
              <a:rPr lang="en" sz="1600"/>
              <a:t>the representations of the surrounding words are combined to predict the target word</a:t>
            </a:r>
            <a:endParaRPr sz="1600"/>
          </a:p>
          <a:p>
            <a:pPr indent="-330200" lvl="2" marL="1371600" rtl="0" algn="l">
              <a:lnSpc>
                <a:spcPct val="100000"/>
              </a:lnSpc>
              <a:spcBef>
                <a:spcPts val="0"/>
              </a:spcBef>
              <a:spcAft>
                <a:spcPts val="0"/>
              </a:spcAft>
              <a:buSzPts val="1600"/>
              <a:buChar char="■"/>
            </a:pPr>
            <a:r>
              <a:rPr lang="en" sz="1600"/>
              <a:t>Trains faster and slightly better accuracy for frequent words</a:t>
            </a:r>
            <a:endParaRPr sz="1600"/>
          </a:p>
          <a:p>
            <a:pPr indent="0" lvl="0" marL="1371600" rtl="0" algn="l">
              <a:lnSpc>
                <a:spcPct val="100000"/>
              </a:lnSpc>
              <a:spcBef>
                <a:spcPts val="0"/>
              </a:spcBef>
              <a:spcAft>
                <a:spcPts val="0"/>
              </a:spcAft>
              <a:buNone/>
            </a:pPr>
            <a:r>
              <a:t/>
            </a:r>
            <a:endParaRPr sz="1600"/>
          </a:p>
          <a:p>
            <a:pPr indent="0" lvl="0" marL="1371600" rtl="0" algn="l">
              <a:lnSpc>
                <a:spcPct val="100000"/>
              </a:lnSpc>
              <a:spcBef>
                <a:spcPts val="0"/>
              </a:spcBef>
              <a:spcAft>
                <a:spcPts val="0"/>
              </a:spcAft>
              <a:buNone/>
            </a:pPr>
            <a:r>
              <a:t/>
            </a:r>
            <a:endParaRPr sz="1600"/>
          </a:p>
          <a:p>
            <a:pPr indent="0" lvl="0" marL="1371600" rtl="0" algn="l">
              <a:lnSpc>
                <a:spcPct val="100000"/>
              </a:lnSpc>
              <a:spcBef>
                <a:spcPts val="0"/>
              </a:spcBef>
              <a:spcAft>
                <a:spcPts val="0"/>
              </a:spcAft>
              <a:buNone/>
            </a:pPr>
            <a:r>
              <a:t/>
            </a:r>
            <a:endParaRPr sz="1600"/>
          </a:p>
          <a:p>
            <a:pPr indent="0" lvl="0" marL="0" rtl="0" algn="l">
              <a:spcBef>
                <a:spcPts val="0"/>
              </a:spcBef>
              <a:spcAft>
                <a:spcPts val="600"/>
              </a:spcAft>
              <a:buNone/>
            </a:pPr>
            <a:r>
              <a:t/>
            </a:r>
            <a:endParaRPr sz="1700"/>
          </a:p>
        </p:txBody>
      </p:sp>
      <p:pic>
        <p:nvPicPr>
          <p:cNvPr id="218" name="Google Shape;218;p25"/>
          <p:cNvPicPr preferRelativeResize="0"/>
          <p:nvPr/>
        </p:nvPicPr>
        <p:blipFill>
          <a:blip r:embed="rId3">
            <a:alphaModFix/>
          </a:blip>
          <a:stretch>
            <a:fillRect/>
          </a:stretch>
        </p:blipFill>
        <p:spPr>
          <a:xfrm>
            <a:off x="238800" y="4013125"/>
            <a:ext cx="3691733" cy="836438"/>
          </a:xfrm>
          <a:prstGeom prst="rect">
            <a:avLst/>
          </a:prstGeom>
          <a:noFill/>
          <a:ln>
            <a:noFill/>
          </a:ln>
        </p:spPr>
      </p:pic>
      <p:sp>
        <p:nvSpPr>
          <p:cNvPr id="219" name="Google Shape;219;p25"/>
          <p:cNvSpPr/>
          <p:nvPr/>
        </p:nvSpPr>
        <p:spPr>
          <a:xfrm>
            <a:off x="239150" y="4009300"/>
            <a:ext cx="4101900" cy="929400"/>
          </a:xfrm>
          <a:prstGeom prst="rect">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 name="Google Shape;220;p25"/>
          <p:cNvPicPr preferRelativeResize="0"/>
          <p:nvPr/>
        </p:nvPicPr>
        <p:blipFill>
          <a:blip r:embed="rId4">
            <a:alphaModFix/>
          </a:blip>
          <a:stretch>
            <a:fillRect/>
          </a:stretch>
        </p:blipFill>
        <p:spPr>
          <a:xfrm>
            <a:off x="5542674" y="3799774"/>
            <a:ext cx="2071214" cy="1095413"/>
          </a:xfrm>
          <a:prstGeom prst="rect">
            <a:avLst/>
          </a:prstGeom>
          <a:noFill/>
          <a:ln>
            <a:noFill/>
          </a:ln>
        </p:spPr>
      </p:pic>
      <p:sp>
        <p:nvSpPr>
          <p:cNvPr id="221" name="Google Shape;221;p25"/>
          <p:cNvSpPr/>
          <p:nvPr/>
        </p:nvSpPr>
        <p:spPr>
          <a:xfrm>
            <a:off x="5542675" y="3799775"/>
            <a:ext cx="2301300" cy="1217100"/>
          </a:xfrm>
          <a:prstGeom prst="rect">
            <a:avLst/>
          </a:prstGeom>
          <a:noFill/>
          <a:ln cap="flat" cmpd="sng" w="381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idx="1" type="body"/>
          </p:nvPr>
        </p:nvSpPr>
        <p:spPr>
          <a:xfrm>
            <a:off x="471900" y="14618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t/>
            </a:r>
            <a:endParaRPr/>
          </a:p>
        </p:txBody>
      </p:sp>
      <p:sp>
        <p:nvSpPr>
          <p:cNvPr id="227" name="Google Shape;227;p26"/>
          <p:cNvSpPr txBox="1"/>
          <p:nvPr>
            <p:ph idx="2" type="body"/>
          </p:nvPr>
        </p:nvSpPr>
        <p:spPr>
          <a:xfrm>
            <a:off x="4694250" y="14618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t/>
            </a:r>
            <a:endParaRPr/>
          </a:p>
        </p:txBody>
      </p:sp>
      <p:sp>
        <p:nvSpPr>
          <p:cNvPr id="228" name="Google Shape;228;p26"/>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Implication of Word2Vec</a:t>
            </a:r>
            <a:endParaRPr/>
          </a:p>
        </p:txBody>
      </p:sp>
      <p:pic>
        <p:nvPicPr>
          <p:cNvPr id="229" name="Google Shape;229;p26"/>
          <p:cNvPicPr preferRelativeResize="0"/>
          <p:nvPr/>
        </p:nvPicPr>
        <p:blipFill>
          <a:blip r:embed="rId3">
            <a:alphaModFix/>
          </a:blip>
          <a:stretch>
            <a:fillRect/>
          </a:stretch>
        </p:blipFill>
        <p:spPr>
          <a:xfrm>
            <a:off x="228600" y="1461875"/>
            <a:ext cx="7264292" cy="3405874"/>
          </a:xfrm>
          <a:prstGeom prst="rect">
            <a:avLst/>
          </a:prstGeom>
          <a:noFill/>
          <a:ln>
            <a:noFill/>
          </a:ln>
        </p:spPr>
      </p:pic>
      <p:pic>
        <p:nvPicPr>
          <p:cNvPr id="230" name="Google Shape;230;p26"/>
          <p:cNvPicPr preferRelativeResize="0"/>
          <p:nvPr/>
        </p:nvPicPr>
        <p:blipFill>
          <a:blip r:embed="rId4">
            <a:alphaModFix/>
          </a:blip>
          <a:stretch>
            <a:fillRect/>
          </a:stretch>
        </p:blipFill>
        <p:spPr>
          <a:xfrm>
            <a:off x="5659212" y="2915450"/>
            <a:ext cx="2784631" cy="2073850"/>
          </a:xfrm>
          <a:prstGeom prst="rect">
            <a:avLst/>
          </a:prstGeom>
          <a:noFill/>
          <a:ln>
            <a:noFill/>
          </a:ln>
        </p:spPr>
      </p:pic>
      <p:sp>
        <p:nvSpPr>
          <p:cNvPr id="231" name="Google Shape;231;p26"/>
          <p:cNvSpPr txBox="1"/>
          <p:nvPr/>
        </p:nvSpPr>
        <p:spPr>
          <a:xfrm>
            <a:off x="6637375" y="1787509"/>
            <a:ext cx="2416500" cy="400500"/>
          </a:xfrm>
          <a:prstGeom prst="rect">
            <a:avLst/>
          </a:prstGeom>
          <a:solidFill>
            <a:srgbClr val="FFFF00"/>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Original word2vec papers</a:t>
            </a:r>
            <a:endParaRPr>
              <a:latin typeface="Roboto"/>
              <a:ea typeface="Roboto"/>
              <a:cs typeface="Roboto"/>
              <a:sym typeface="Roboto"/>
            </a:endParaRPr>
          </a:p>
        </p:txBody>
      </p:sp>
      <p:cxnSp>
        <p:nvCxnSpPr>
          <p:cNvPr id="232" name="Google Shape;232;p26"/>
          <p:cNvCxnSpPr/>
          <p:nvPr/>
        </p:nvCxnSpPr>
        <p:spPr>
          <a:xfrm flipH="1">
            <a:off x="6709175" y="2205950"/>
            <a:ext cx="906300" cy="8256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26"/>
          <p:cNvCxnSpPr/>
          <p:nvPr/>
        </p:nvCxnSpPr>
        <p:spPr>
          <a:xfrm flipH="1">
            <a:off x="7783425" y="2217000"/>
            <a:ext cx="28800" cy="108750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26"/>
          <p:cNvSpPr txBox="1"/>
          <p:nvPr/>
        </p:nvSpPr>
        <p:spPr>
          <a:xfrm>
            <a:off x="5588000" y="3687975"/>
            <a:ext cx="2784600" cy="594900"/>
          </a:xfrm>
          <a:prstGeom prst="rect">
            <a:avLst/>
          </a:prstGeom>
          <a:noFill/>
          <a:ln cap="flat" cmpd="sng" w="28575">
            <a:solidFill>
              <a:srgbClr val="0E945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Problems with Word2Vec</a:t>
            </a:r>
            <a:endParaRPr/>
          </a:p>
        </p:txBody>
      </p:sp>
      <p:sp>
        <p:nvSpPr>
          <p:cNvPr id="240" name="Google Shape;240;p27"/>
          <p:cNvSpPr txBox="1"/>
          <p:nvPr>
            <p:ph idx="1" type="body"/>
          </p:nvPr>
        </p:nvSpPr>
        <p:spPr>
          <a:xfrm>
            <a:off x="460950" y="1457750"/>
            <a:ext cx="5519400" cy="3396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u="sng"/>
              <a:t>Challenges:</a:t>
            </a:r>
            <a:r>
              <a:rPr lang="en" sz="1700"/>
              <a:t> </a:t>
            </a:r>
            <a:endParaRPr sz="1700"/>
          </a:p>
          <a:p>
            <a:pPr indent="-336550" lvl="0" marL="457200" rtl="0" algn="l">
              <a:spcBef>
                <a:spcPts val="0"/>
              </a:spcBef>
              <a:spcAft>
                <a:spcPts val="0"/>
              </a:spcAft>
              <a:buSzPts val="1700"/>
              <a:buChar char="●"/>
            </a:pPr>
            <a:r>
              <a:rPr lang="en" sz="1700"/>
              <a:t>Inability to handle out-of-vocabulary (OOV) words</a:t>
            </a:r>
            <a:endParaRPr sz="1700"/>
          </a:p>
          <a:p>
            <a:pPr indent="-336550" lvl="0" marL="457200" rtl="0" algn="l">
              <a:spcBef>
                <a:spcPts val="0"/>
              </a:spcBef>
              <a:spcAft>
                <a:spcPts val="0"/>
              </a:spcAft>
              <a:buSzPts val="1700"/>
              <a:buChar char="●"/>
            </a:pPr>
            <a:r>
              <a:rPr lang="en" sz="1700"/>
              <a:t>No shared representations at sub-word levels</a:t>
            </a:r>
            <a:endParaRPr sz="1700"/>
          </a:p>
          <a:p>
            <a:pPr indent="-336550" lvl="1" marL="914400" rtl="0" algn="l">
              <a:spcBef>
                <a:spcPts val="0"/>
              </a:spcBef>
              <a:spcAft>
                <a:spcPts val="0"/>
              </a:spcAft>
              <a:buSzPts val="1700"/>
              <a:buChar char="○"/>
            </a:pPr>
            <a:r>
              <a:rPr lang="en" sz="1700"/>
              <a:t>Languages such as German or Turkish</a:t>
            </a:r>
            <a:endParaRPr sz="1700"/>
          </a:p>
          <a:p>
            <a:pPr indent="-336550" lvl="0" marL="457200" rtl="0" algn="l">
              <a:spcBef>
                <a:spcPts val="0"/>
              </a:spcBef>
              <a:spcAft>
                <a:spcPts val="0"/>
              </a:spcAft>
              <a:buSzPts val="1700"/>
              <a:buChar char="●"/>
            </a:pPr>
            <a:r>
              <a:rPr lang="en" sz="1700"/>
              <a:t>Scaling to new languages</a:t>
            </a:r>
            <a:endParaRPr sz="1700"/>
          </a:p>
          <a:p>
            <a:pPr indent="-336550" lvl="0" marL="457200" rtl="0" algn="l">
              <a:spcBef>
                <a:spcPts val="0"/>
              </a:spcBef>
              <a:spcAft>
                <a:spcPts val="0"/>
              </a:spcAft>
              <a:buSzPts val="1700"/>
              <a:buChar char="●"/>
            </a:pPr>
            <a:r>
              <a:rPr b="1" lang="en" sz="1700"/>
              <a:t>Word2vec doesn’t understand the full context of the word</a:t>
            </a:r>
            <a:endParaRPr sz="1700"/>
          </a:p>
          <a:p>
            <a:pPr indent="0" lvl="0" marL="0" rtl="0" algn="l">
              <a:lnSpc>
                <a:spcPct val="100000"/>
              </a:lnSpc>
              <a:spcBef>
                <a:spcPts val="600"/>
              </a:spcBef>
              <a:spcAft>
                <a:spcPts val="0"/>
              </a:spcAft>
              <a:buNone/>
            </a:pPr>
            <a:r>
              <a:rPr lang="en" sz="1700" u="sng"/>
              <a:t>Within our project:</a:t>
            </a:r>
            <a:endParaRPr sz="1700" u="sng"/>
          </a:p>
          <a:p>
            <a:pPr indent="-336550" lvl="0" marL="457200" rtl="0" algn="l">
              <a:spcBef>
                <a:spcPts val="0"/>
              </a:spcBef>
              <a:spcAft>
                <a:spcPts val="0"/>
              </a:spcAft>
              <a:buSzPts val="1700"/>
              <a:buChar char="●"/>
            </a:pPr>
            <a:r>
              <a:rPr lang="en" sz="1700"/>
              <a:t>Sentiment of a customer’s Yelp review </a:t>
            </a:r>
            <a:endParaRPr sz="1700"/>
          </a:p>
        </p:txBody>
      </p:sp>
      <p:pic>
        <p:nvPicPr>
          <p:cNvPr id="241" name="Google Shape;241;p27"/>
          <p:cNvPicPr preferRelativeResize="0"/>
          <p:nvPr/>
        </p:nvPicPr>
        <p:blipFill>
          <a:blip r:embed="rId3">
            <a:alphaModFix/>
          </a:blip>
          <a:stretch>
            <a:fillRect/>
          </a:stretch>
        </p:blipFill>
        <p:spPr>
          <a:xfrm>
            <a:off x="4867462" y="3545075"/>
            <a:ext cx="4062075" cy="988525"/>
          </a:xfrm>
          <a:prstGeom prst="rect">
            <a:avLst/>
          </a:prstGeom>
          <a:noFill/>
          <a:ln>
            <a:noFill/>
          </a:ln>
        </p:spPr>
      </p:pic>
      <p:sp>
        <p:nvSpPr>
          <p:cNvPr id="242" name="Google Shape;242;p27"/>
          <p:cNvSpPr/>
          <p:nvPr/>
        </p:nvSpPr>
        <p:spPr>
          <a:xfrm>
            <a:off x="4844538" y="3545075"/>
            <a:ext cx="4107900" cy="102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txBox="1"/>
          <p:nvPr/>
        </p:nvSpPr>
        <p:spPr>
          <a:xfrm>
            <a:off x="6232200" y="1457750"/>
            <a:ext cx="2911800" cy="1488900"/>
          </a:xfrm>
          <a:prstGeom prst="rect">
            <a:avLst/>
          </a:prstGeom>
          <a:noFill/>
          <a:ln cap="flat" cmpd="sng" w="2857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latin typeface="Roboto"/>
                <a:ea typeface="Roboto"/>
                <a:cs typeface="Roboto"/>
                <a:sym typeface="Roboto"/>
              </a:rPr>
              <a:t>Social media post: </a:t>
            </a:r>
            <a:r>
              <a:rPr b="1" lang="en" sz="1300">
                <a:solidFill>
                  <a:srgbClr val="0000FF"/>
                </a:solidFill>
                <a:latin typeface="Roboto"/>
                <a:ea typeface="Roboto"/>
                <a:cs typeface="Roboto"/>
                <a:sym typeface="Roboto"/>
              </a:rPr>
              <a:t>“I had a loooong day! I am soooooo tired!”</a:t>
            </a:r>
            <a:r>
              <a:rPr lang="en" sz="1300">
                <a:solidFill>
                  <a:srgbClr val="0000FF"/>
                </a:solidFill>
                <a:latin typeface="Roboto"/>
                <a:ea typeface="Roboto"/>
                <a:cs typeface="Roboto"/>
                <a:sym typeface="Roboto"/>
              </a:rPr>
              <a:t> </a:t>
            </a:r>
            <a:endParaRPr sz="1300">
              <a:solidFill>
                <a:srgbClr val="0000FF"/>
              </a:solidFill>
              <a:latin typeface="Roboto"/>
              <a:ea typeface="Roboto"/>
              <a:cs typeface="Roboto"/>
              <a:sym typeface="Roboto"/>
            </a:endParaRPr>
          </a:p>
          <a:p>
            <a:pPr indent="0" lvl="0" marL="0" rtl="0" algn="l">
              <a:lnSpc>
                <a:spcPct val="115000"/>
              </a:lnSpc>
              <a:spcBef>
                <a:spcPts val="1200"/>
              </a:spcBef>
              <a:spcAft>
                <a:spcPts val="0"/>
              </a:spcAft>
              <a:buNone/>
            </a:pPr>
            <a:r>
              <a:rPr b="1" lang="en" sz="1300">
                <a:solidFill>
                  <a:srgbClr val="0000FF"/>
                </a:solidFill>
                <a:latin typeface="Roboto"/>
                <a:ea typeface="Roboto"/>
                <a:cs typeface="Roboto"/>
                <a:sym typeface="Roboto"/>
              </a:rPr>
              <a:t>“loooong” </a:t>
            </a:r>
            <a:r>
              <a:rPr lang="en" sz="1300">
                <a:latin typeface="Roboto"/>
                <a:ea typeface="Roboto"/>
                <a:cs typeface="Roboto"/>
                <a:sym typeface="Roboto"/>
              </a:rPr>
              <a:t>and </a:t>
            </a:r>
            <a:r>
              <a:rPr b="1" lang="en" sz="1300">
                <a:solidFill>
                  <a:srgbClr val="0000FF"/>
                </a:solidFill>
                <a:latin typeface="Roboto"/>
                <a:ea typeface="Roboto"/>
                <a:cs typeface="Roboto"/>
                <a:sym typeface="Roboto"/>
              </a:rPr>
              <a:t>“soooooo”</a:t>
            </a:r>
            <a:r>
              <a:rPr lang="en" sz="1300">
                <a:latin typeface="Roboto"/>
                <a:ea typeface="Roboto"/>
                <a:cs typeface="Roboto"/>
                <a:sym typeface="Roboto"/>
              </a:rPr>
              <a:t> not be processed by word2vec </a:t>
            </a:r>
            <a:endParaRPr sz="1500">
              <a:latin typeface="Roboto"/>
              <a:ea typeface="Roboto"/>
              <a:cs typeface="Roboto"/>
              <a:sym typeface="Roboto"/>
            </a:endParaRPr>
          </a:p>
        </p:txBody>
      </p:sp>
      <p:sp>
        <p:nvSpPr>
          <p:cNvPr id="244" name="Google Shape;244;p27"/>
          <p:cNvSpPr/>
          <p:nvPr/>
        </p:nvSpPr>
        <p:spPr>
          <a:xfrm>
            <a:off x="5771175" y="1830725"/>
            <a:ext cx="373800" cy="22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Context Matters</a:t>
            </a:r>
            <a:endParaRPr/>
          </a:p>
        </p:txBody>
      </p:sp>
      <p:sp>
        <p:nvSpPr>
          <p:cNvPr id="250" name="Google Shape;250;p28"/>
          <p:cNvSpPr txBox="1"/>
          <p:nvPr>
            <p:ph idx="1" type="body"/>
          </p:nvPr>
        </p:nvSpPr>
        <p:spPr>
          <a:xfrm>
            <a:off x="460950" y="1266000"/>
            <a:ext cx="8222100" cy="370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RNN</a:t>
            </a:r>
            <a:r>
              <a:rPr lang="en"/>
              <a:t> puts the </a:t>
            </a:r>
            <a:r>
              <a:rPr b="1" lang="en"/>
              <a:t>contextual information in hidden state</a:t>
            </a:r>
            <a:endParaRPr b="1"/>
          </a:p>
          <a:p>
            <a:pPr indent="-342900" lvl="0" marL="457200" rtl="0" algn="l">
              <a:spcBef>
                <a:spcPts val="0"/>
              </a:spcBef>
              <a:spcAft>
                <a:spcPts val="0"/>
              </a:spcAft>
              <a:buSzPts val="1800"/>
              <a:buChar char="●"/>
            </a:pPr>
            <a:r>
              <a:rPr b="1" lang="en"/>
              <a:t>Attention</a:t>
            </a:r>
            <a:r>
              <a:rPr lang="en"/>
              <a:t> directs the focus to the </a:t>
            </a:r>
            <a:r>
              <a:rPr b="1" lang="en"/>
              <a:t>right context</a:t>
            </a:r>
            <a:endParaRPr b="1"/>
          </a:p>
          <a:p>
            <a:pPr indent="-342900" lvl="0" marL="457200" rtl="0" algn="l">
              <a:spcBef>
                <a:spcPts val="0"/>
              </a:spcBef>
              <a:spcAft>
                <a:spcPts val="0"/>
              </a:spcAft>
              <a:buClr>
                <a:srgbClr val="666666"/>
              </a:buClr>
              <a:buSzPts val="1800"/>
              <a:buFont typeface="Arial"/>
              <a:buChar char="●"/>
            </a:pPr>
            <a:r>
              <a:rPr lang="en">
                <a:solidFill>
                  <a:srgbClr val="666666"/>
                </a:solidFill>
                <a:latin typeface="Arial"/>
                <a:ea typeface="Arial"/>
                <a:cs typeface="Arial"/>
                <a:sym typeface="Arial"/>
              </a:rPr>
              <a:t>RNN uses </a:t>
            </a:r>
            <a:r>
              <a:rPr b="1" lang="en">
                <a:solidFill>
                  <a:srgbClr val="666666"/>
                </a:solidFill>
                <a:latin typeface="Arial"/>
                <a:ea typeface="Arial"/>
                <a:cs typeface="Arial"/>
                <a:sym typeface="Arial"/>
              </a:rPr>
              <a:t>seq2seq</a:t>
            </a:r>
            <a:r>
              <a:rPr lang="en">
                <a:solidFill>
                  <a:srgbClr val="666666"/>
                </a:solidFill>
                <a:latin typeface="Arial"/>
                <a:ea typeface="Arial"/>
                <a:cs typeface="Arial"/>
                <a:sym typeface="Arial"/>
              </a:rPr>
              <a:t> method, which generates </a:t>
            </a:r>
            <a:r>
              <a:rPr lang="en">
                <a:solidFill>
                  <a:srgbClr val="666666"/>
                </a:solidFill>
                <a:latin typeface="Arial"/>
                <a:ea typeface="Arial"/>
                <a:cs typeface="Arial"/>
                <a:sym typeface="Arial"/>
              </a:rPr>
              <a:t>an output sequence from an input sequence.</a:t>
            </a:r>
            <a:endParaRPr>
              <a:solidFill>
                <a:srgbClr val="666666"/>
              </a:solidFill>
              <a:latin typeface="Arial"/>
              <a:ea typeface="Arial"/>
              <a:cs typeface="Arial"/>
              <a:sym typeface="Arial"/>
            </a:endParaRPr>
          </a:p>
          <a:p>
            <a:pPr indent="0" lvl="0" marL="0" rtl="0" algn="l">
              <a:spcBef>
                <a:spcPts val="500"/>
              </a:spcBef>
              <a:spcAft>
                <a:spcPts val="0"/>
              </a:spcAft>
              <a:buNone/>
            </a:pPr>
            <a:r>
              <a:rPr lang="en">
                <a:solidFill>
                  <a:srgbClr val="666666"/>
                </a:solidFill>
                <a:latin typeface="Arial"/>
                <a:ea typeface="Arial"/>
                <a:cs typeface="Arial"/>
                <a:sym typeface="Arial"/>
              </a:rPr>
              <a:t>Examples:</a:t>
            </a:r>
            <a:endParaRPr>
              <a:solidFill>
                <a:srgbClr val="666666"/>
              </a:solidFill>
              <a:latin typeface="Arial"/>
              <a:ea typeface="Arial"/>
              <a:cs typeface="Arial"/>
              <a:sym typeface="Arial"/>
            </a:endParaRPr>
          </a:p>
          <a:p>
            <a:pPr indent="457200" lvl="0" marL="457200" rtl="0" algn="l">
              <a:spcBef>
                <a:spcPts val="500"/>
              </a:spcBef>
              <a:spcAft>
                <a:spcPts val="0"/>
              </a:spcAft>
              <a:buNone/>
            </a:pPr>
            <a:r>
              <a:rPr b="1" lang="en"/>
              <a:t>Language Translation</a:t>
            </a:r>
            <a:endParaRPr b="1"/>
          </a:p>
          <a:p>
            <a:pPr indent="0" lvl="0" marL="0" rtl="0" algn="l">
              <a:spcBef>
                <a:spcPts val="0"/>
              </a:spcBef>
              <a:spcAft>
                <a:spcPts val="600"/>
              </a:spcAft>
              <a:buNone/>
            </a:pPr>
            <a:r>
              <a:t/>
            </a:r>
            <a:endParaRPr/>
          </a:p>
        </p:txBody>
      </p:sp>
      <p:pic>
        <p:nvPicPr>
          <p:cNvPr id="251" name="Google Shape;251;p28"/>
          <p:cNvPicPr preferRelativeResize="0"/>
          <p:nvPr/>
        </p:nvPicPr>
        <p:blipFill>
          <a:blip r:embed="rId4">
            <a:alphaModFix/>
          </a:blip>
          <a:stretch>
            <a:fillRect/>
          </a:stretch>
        </p:blipFill>
        <p:spPr>
          <a:xfrm>
            <a:off x="5527450" y="3880738"/>
            <a:ext cx="2214351" cy="993150"/>
          </a:xfrm>
          <a:prstGeom prst="rect">
            <a:avLst/>
          </a:prstGeom>
          <a:noFill/>
          <a:ln>
            <a:noFill/>
          </a:ln>
        </p:spPr>
      </p:pic>
      <p:pic>
        <p:nvPicPr>
          <p:cNvPr id="252" name="Google Shape;252;p28"/>
          <p:cNvPicPr preferRelativeResize="0"/>
          <p:nvPr/>
        </p:nvPicPr>
        <p:blipFill>
          <a:blip r:embed="rId5">
            <a:alphaModFix/>
          </a:blip>
          <a:stretch>
            <a:fillRect/>
          </a:stretch>
        </p:blipFill>
        <p:spPr>
          <a:xfrm>
            <a:off x="1222938" y="3774825"/>
            <a:ext cx="2628475" cy="1205000"/>
          </a:xfrm>
          <a:prstGeom prst="rect">
            <a:avLst/>
          </a:prstGeom>
          <a:noFill/>
          <a:ln>
            <a:noFill/>
          </a:ln>
        </p:spPr>
      </p:pic>
      <p:sp>
        <p:nvSpPr>
          <p:cNvPr id="253" name="Google Shape;253;p28"/>
          <p:cNvSpPr txBox="1"/>
          <p:nvPr/>
        </p:nvSpPr>
        <p:spPr>
          <a:xfrm>
            <a:off x="5126375" y="3102300"/>
            <a:ext cx="30165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Roboto"/>
                <a:ea typeface="Roboto"/>
                <a:cs typeface="Roboto"/>
                <a:sym typeface="Roboto"/>
              </a:rPr>
              <a:t>Recommendation System</a:t>
            </a:r>
            <a:endParaRPr b="1" sz="1800">
              <a:solidFill>
                <a:schemeClr val="lt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RNN </a:t>
            </a:r>
            <a:endParaRPr/>
          </a:p>
        </p:txBody>
      </p:sp>
      <p:sp>
        <p:nvSpPr>
          <p:cNvPr id="259" name="Google Shape;259;p29"/>
          <p:cNvSpPr txBox="1"/>
          <p:nvPr>
            <p:ph idx="1" type="body"/>
          </p:nvPr>
        </p:nvSpPr>
        <p:spPr>
          <a:xfrm>
            <a:off x="471900" y="1380300"/>
            <a:ext cx="8222100" cy="6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Recurrent</a:t>
            </a:r>
            <a:r>
              <a:rPr lang="en"/>
              <a:t> Neural Network</a:t>
            </a:r>
            <a:endParaRPr/>
          </a:p>
          <a:p>
            <a:pPr indent="-342900" lvl="0" marL="457200" rtl="0" algn="l">
              <a:spcBef>
                <a:spcPts val="600"/>
              </a:spcBef>
              <a:spcAft>
                <a:spcPts val="0"/>
              </a:spcAft>
              <a:buSzPts val="1800"/>
              <a:buChar char="●"/>
            </a:pPr>
            <a:r>
              <a:rPr lang="en"/>
              <a:t>A hidden state layer that maintains the contextual </a:t>
            </a:r>
            <a:r>
              <a:rPr lang="en"/>
              <a:t>information</a:t>
            </a:r>
            <a:endParaRPr/>
          </a:p>
        </p:txBody>
      </p:sp>
      <p:sp>
        <p:nvSpPr>
          <p:cNvPr id="260" name="Google Shape;260;p29"/>
          <p:cNvSpPr/>
          <p:nvPr/>
        </p:nvSpPr>
        <p:spPr>
          <a:xfrm>
            <a:off x="1623100" y="4164950"/>
            <a:ext cx="736800" cy="42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We</a:t>
            </a:r>
            <a:endParaRPr sz="1200"/>
          </a:p>
        </p:txBody>
      </p:sp>
      <p:sp>
        <p:nvSpPr>
          <p:cNvPr id="261" name="Google Shape;261;p29"/>
          <p:cNvSpPr/>
          <p:nvPr/>
        </p:nvSpPr>
        <p:spPr>
          <a:xfrm>
            <a:off x="2875501" y="4164950"/>
            <a:ext cx="736800" cy="42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learned</a:t>
            </a:r>
            <a:endParaRPr sz="1200"/>
          </a:p>
        </p:txBody>
      </p:sp>
      <p:sp>
        <p:nvSpPr>
          <p:cNvPr id="262" name="Google Shape;262;p29"/>
          <p:cNvSpPr/>
          <p:nvPr/>
        </p:nvSpPr>
        <p:spPr>
          <a:xfrm>
            <a:off x="4188318" y="4164950"/>
            <a:ext cx="736800" cy="42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NLP</a:t>
            </a:r>
            <a:endParaRPr sz="1200"/>
          </a:p>
        </p:txBody>
      </p:sp>
      <p:sp>
        <p:nvSpPr>
          <p:cNvPr id="263" name="Google Shape;263;p29"/>
          <p:cNvSpPr/>
          <p:nvPr/>
        </p:nvSpPr>
        <p:spPr>
          <a:xfrm>
            <a:off x="5501157" y="4164950"/>
            <a:ext cx="736800" cy="42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a:t>
            </a:r>
            <a:endParaRPr sz="1200"/>
          </a:p>
        </p:txBody>
      </p:sp>
      <p:sp>
        <p:nvSpPr>
          <p:cNvPr id="264" name="Google Shape;264;p29"/>
          <p:cNvSpPr/>
          <p:nvPr/>
        </p:nvSpPr>
        <p:spPr>
          <a:xfrm>
            <a:off x="6802575" y="4164950"/>
            <a:ext cx="759600" cy="42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Summer</a:t>
            </a:r>
            <a:endParaRPr sz="1200"/>
          </a:p>
        </p:txBody>
      </p:sp>
      <p:sp>
        <p:nvSpPr>
          <p:cNvPr id="265" name="Google Shape;265;p29"/>
          <p:cNvSpPr/>
          <p:nvPr/>
        </p:nvSpPr>
        <p:spPr>
          <a:xfrm>
            <a:off x="8084125" y="4164950"/>
            <a:ext cx="759600" cy="42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1</a:t>
            </a:r>
            <a:endParaRPr sz="1200"/>
          </a:p>
        </p:txBody>
      </p:sp>
      <p:sp>
        <p:nvSpPr>
          <p:cNvPr id="266" name="Google Shape;266;p29"/>
          <p:cNvSpPr/>
          <p:nvPr/>
        </p:nvSpPr>
        <p:spPr>
          <a:xfrm>
            <a:off x="88800" y="4164950"/>
            <a:ext cx="1185900" cy="421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Word</a:t>
            </a:r>
            <a:endParaRPr sz="900"/>
          </a:p>
          <a:p>
            <a:pPr indent="0" lvl="0" marL="0" rtl="0" algn="ctr">
              <a:spcBef>
                <a:spcPts val="0"/>
              </a:spcBef>
              <a:spcAft>
                <a:spcPts val="0"/>
              </a:spcAft>
              <a:buNone/>
            </a:pPr>
            <a:r>
              <a:rPr lang="en" sz="900"/>
              <a:t>Embedding Input</a:t>
            </a:r>
            <a:endParaRPr sz="900"/>
          </a:p>
        </p:txBody>
      </p:sp>
      <p:sp>
        <p:nvSpPr>
          <p:cNvPr id="267" name="Google Shape;267;p29"/>
          <p:cNvSpPr/>
          <p:nvPr/>
        </p:nvSpPr>
        <p:spPr>
          <a:xfrm>
            <a:off x="1623100" y="3288650"/>
            <a:ext cx="736800" cy="421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Context</a:t>
            </a:r>
            <a:endParaRPr sz="1200"/>
          </a:p>
        </p:txBody>
      </p:sp>
      <p:sp>
        <p:nvSpPr>
          <p:cNvPr id="268" name="Google Shape;268;p29"/>
          <p:cNvSpPr/>
          <p:nvPr/>
        </p:nvSpPr>
        <p:spPr>
          <a:xfrm>
            <a:off x="2861926" y="3288650"/>
            <a:ext cx="736800" cy="421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Context</a:t>
            </a:r>
            <a:endParaRPr sz="1200"/>
          </a:p>
        </p:txBody>
      </p:sp>
      <p:sp>
        <p:nvSpPr>
          <p:cNvPr id="269" name="Google Shape;269;p29"/>
          <p:cNvSpPr/>
          <p:nvPr/>
        </p:nvSpPr>
        <p:spPr>
          <a:xfrm>
            <a:off x="4174743" y="3288650"/>
            <a:ext cx="736800" cy="421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Context</a:t>
            </a:r>
            <a:endParaRPr sz="1200"/>
          </a:p>
        </p:txBody>
      </p:sp>
      <p:sp>
        <p:nvSpPr>
          <p:cNvPr id="270" name="Google Shape;270;p29"/>
          <p:cNvSpPr/>
          <p:nvPr/>
        </p:nvSpPr>
        <p:spPr>
          <a:xfrm>
            <a:off x="5487582" y="3288650"/>
            <a:ext cx="736800" cy="421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Context</a:t>
            </a:r>
            <a:endParaRPr sz="1200"/>
          </a:p>
        </p:txBody>
      </p:sp>
      <p:sp>
        <p:nvSpPr>
          <p:cNvPr id="271" name="Google Shape;271;p29"/>
          <p:cNvSpPr/>
          <p:nvPr/>
        </p:nvSpPr>
        <p:spPr>
          <a:xfrm>
            <a:off x="6789000" y="3288650"/>
            <a:ext cx="759600" cy="421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Context</a:t>
            </a:r>
            <a:endParaRPr sz="1200"/>
          </a:p>
        </p:txBody>
      </p:sp>
      <p:sp>
        <p:nvSpPr>
          <p:cNvPr id="272" name="Google Shape;272;p29"/>
          <p:cNvSpPr/>
          <p:nvPr/>
        </p:nvSpPr>
        <p:spPr>
          <a:xfrm>
            <a:off x="8070550" y="3288650"/>
            <a:ext cx="759600" cy="421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Context</a:t>
            </a:r>
            <a:endParaRPr sz="1200"/>
          </a:p>
        </p:txBody>
      </p:sp>
      <p:sp>
        <p:nvSpPr>
          <p:cNvPr id="273" name="Google Shape;273;p29"/>
          <p:cNvSpPr/>
          <p:nvPr/>
        </p:nvSpPr>
        <p:spPr>
          <a:xfrm>
            <a:off x="75350" y="3288650"/>
            <a:ext cx="1185900" cy="421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Hidden State Layer for Contextual Info</a:t>
            </a:r>
            <a:endParaRPr sz="900"/>
          </a:p>
        </p:txBody>
      </p:sp>
      <p:sp>
        <p:nvSpPr>
          <p:cNvPr id="274" name="Google Shape;274;p29"/>
          <p:cNvSpPr/>
          <p:nvPr/>
        </p:nvSpPr>
        <p:spPr>
          <a:xfrm>
            <a:off x="1636550" y="2458375"/>
            <a:ext cx="736800" cy="421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a:t>
            </a:r>
            <a:endParaRPr sz="1200"/>
          </a:p>
        </p:txBody>
      </p:sp>
      <p:sp>
        <p:nvSpPr>
          <p:cNvPr id="275" name="Google Shape;275;p29"/>
          <p:cNvSpPr/>
          <p:nvPr/>
        </p:nvSpPr>
        <p:spPr>
          <a:xfrm>
            <a:off x="2875376" y="2458375"/>
            <a:ext cx="736800" cy="421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a:t>
            </a:r>
            <a:endParaRPr sz="1200"/>
          </a:p>
        </p:txBody>
      </p:sp>
      <p:sp>
        <p:nvSpPr>
          <p:cNvPr id="276" name="Google Shape;276;p29"/>
          <p:cNvSpPr/>
          <p:nvPr/>
        </p:nvSpPr>
        <p:spPr>
          <a:xfrm>
            <a:off x="4188193" y="2458375"/>
            <a:ext cx="736800" cy="421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a:t>
            </a:r>
            <a:endParaRPr sz="1200"/>
          </a:p>
        </p:txBody>
      </p:sp>
      <p:sp>
        <p:nvSpPr>
          <p:cNvPr id="277" name="Google Shape;277;p29"/>
          <p:cNvSpPr/>
          <p:nvPr/>
        </p:nvSpPr>
        <p:spPr>
          <a:xfrm>
            <a:off x="5501032" y="2458375"/>
            <a:ext cx="736800" cy="421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a:t>
            </a:r>
            <a:endParaRPr sz="1200"/>
          </a:p>
        </p:txBody>
      </p:sp>
      <p:sp>
        <p:nvSpPr>
          <p:cNvPr id="278" name="Google Shape;278;p29"/>
          <p:cNvSpPr/>
          <p:nvPr/>
        </p:nvSpPr>
        <p:spPr>
          <a:xfrm>
            <a:off x="6802450" y="2458375"/>
            <a:ext cx="759600" cy="421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a:t>
            </a:r>
            <a:endParaRPr sz="1200"/>
          </a:p>
        </p:txBody>
      </p:sp>
      <p:sp>
        <p:nvSpPr>
          <p:cNvPr id="279" name="Google Shape;279;p29"/>
          <p:cNvSpPr/>
          <p:nvPr/>
        </p:nvSpPr>
        <p:spPr>
          <a:xfrm>
            <a:off x="8084000" y="2458375"/>
            <a:ext cx="759600" cy="421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a:t>
            </a:r>
            <a:endParaRPr sz="1200"/>
          </a:p>
        </p:txBody>
      </p:sp>
      <p:sp>
        <p:nvSpPr>
          <p:cNvPr id="280" name="Google Shape;280;p29"/>
          <p:cNvSpPr/>
          <p:nvPr/>
        </p:nvSpPr>
        <p:spPr>
          <a:xfrm>
            <a:off x="88800" y="2458375"/>
            <a:ext cx="1185900" cy="4218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Layer</a:t>
            </a:r>
            <a:endParaRPr sz="900"/>
          </a:p>
        </p:txBody>
      </p:sp>
      <p:cxnSp>
        <p:nvCxnSpPr>
          <p:cNvPr id="281" name="Google Shape;281;p29"/>
          <p:cNvCxnSpPr>
            <a:stCxn id="260" idx="0"/>
            <a:endCxn id="267" idx="2"/>
          </p:cNvCxnSpPr>
          <p:nvPr/>
        </p:nvCxnSpPr>
        <p:spPr>
          <a:xfrm rot="10800000">
            <a:off x="1991500" y="3710450"/>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82" name="Google Shape;282;p29"/>
          <p:cNvCxnSpPr/>
          <p:nvPr/>
        </p:nvCxnSpPr>
        <p:spPr>
          <a:xfrm rot="10800000">
            <a:off x="3230325" y="3710450"/>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83" name="Google Shape;283;p29"/>
          <p:cNvCxnSpPr/>
          <p:nvPr/>
        </p:nvCxnSpPr>
        <p:spPr>
          <a:xfrm rot="10800000">
            <a:off x="4543150" y="3710450"/>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84" name="Google Shape;284;p29"/>
          <p:cNvCxnSpPr/>
          <p:nvPr/>
        </p:nvCxnSpPr>
        <p:spPr>
          <a:xfrm rot="10800000">
            <a:off x="5855975" y="3710450"/>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85" name="Google Shape;285;p29"/>
          <p:cNvCxnSpPr/>
          <p:nvPr/>
        </p:nvCxnSpPr>
        <p:spPr>
          <a:xfrm rot="10800000">
            <a:off x="7182375" y="3710450"/>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86" name="Google Shape;286;p29"/>
          <p:cNvCxnSpPr/>
          <p:nvPr/>
        </p:nvCxnSpPr>
        <p:spPr>
          <a:xfrm rot="10800000">
            <a:off x="8463925" y="3710450"/>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87" name="Google Shape;287;p29"/>
          <p:cNvCxnSpPr/>
          <p:nvPr/>
        </p:nvCxnSpPr>
        <p:spPr>
          <a:xfrm rot="10800000">
            <a:off x="2004950" y="2834150"/>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88" name="Google Shape;288;p29"/>
          <p:cNvCxnSpPr/>
          <p:nvPr/>
        </p:nvCxnSpPr>
        <p:spPr>
          <a:xfrm rot="10800000">
            <a:off x="3229875" y="2834150"/>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89" name="Google Shape;289;p29"/>
          <p:cNvCxnSpPr/>
          <p:nvPr/>
        </p:nvCxnSpPr>
        <p:spPr>
          <a:xfrm rot="10800000">
            <a:off x="4582950" y="2880175"/>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90" name="Google Shape;290;p29"/>
          <p:cNvCxnSpPr/>
          <p:nvPr/>
        </p:nvCxnSpPr>
        <p:spPr>
          <a:xfrm rot="10800000">
            <a:off x="5855975" y="2834150"/>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91" name="Google Shape;291;p29"/>
          <p:cNvCxnSpPr/>
          <p:nvPr/>
        </p:nvCxnSpPr>
        <p:spPr>
          <a:xfrm rot="10800000">
            <a:off x="7182375" y="2880175"/>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92" name="Google Shape;292;p29"/>
          <p:cNvCxnSpPr/>
          <p:nvPr/>
        </p:nvCxnSpPr>
        <p:spPr>
          <a:xfrm rot="10800000">
            <a:off x="8450350" y="2834150"/>
            <a:ext cx="0" cy="454500"/>
          </a:xfrm>
          <a:prstGeom prst="straightConnector1">
            <a:avLst/>
          </a:prstGeom>
          <a:noFill/>
          <a:ln cap="flat" cmpd="sng" w="28575">
            <a:solidFill>
              <a:schemeClr val="dk2"/>
            </a:solidFill>
            <a:prstDash val="solid"/>
            <a:round/>
            <a:headEnd len="med" w="med" type="none"/>
            <a:tailEnd len="med" w="med" type="triangle"/>
          </a:ln>
        </p:spPr>
      </p:cxnSp>
      <p:cxnSp>
        <p:nvCxnSpPr>
          <p:cNvPr id="293" name="Google Shape;293;p29"/>
          <p:cNvCxnSpPr>
            <a:endCxn id="269" idx="1"/>
          </p:cNvCxnSpPr>
          <p:nvPr/>
        </p:nvCxnSpPr>
        <p:spPr>
          <a:xfrm>
            <a:off x="3568743" y="3499550"/>
            <a:ext cx="606000" cy="0"/>
          </a:xfrm>
          <a:prstGeom prst="straightConnector1">
            <a:avLst/>
          </a:prstGeom>
          <a:noFill/>
          <a:ln cap="flat" cmpd="sng" w="28575">
            <a:solidFill>
              <a:schemeClr val="dk2"/>
            </a:solidFill>
            <a:prstDash val="solid"/>
            <a:round/>
            <a:headEnd len="med" w="med" type="none"/>
            <a:tailEnd len="med" w="med" type="triangle"/>
          </a:ln>
        </p:spPr>
      </p:cxnSp>
      <p:cxnSp>
        <p:nvCxnSpPr>
          <p:cNvPr id="294" name="Google Shape;294;p29"/>
          <p:cNvCxnSpPr>
            <a:stCxn id="267" idx="3"/>
          </p:cNvCxnSpPr>
          <p:nvPr/>
        </p:nvCxnSpPr>
        <p:spPr>
          <a:xfrm>
            <a:off x="2359900" y="3499550"/>
            <a:ext cx="539100" cy="0"/>
          </a:xfrm>
          <a:prstGeom prst="straightConnector1">
            <a:avLst/>
          </a:prstGeom>
          <a:noFill/>
          <a:ln cap="flat" cmpd="sng" w="28575">
            <a:solidFill>
              <a:schemeClr val="dk2"/>
            </a:solidFill>
            <a:prstDash val="solid"/>
            <a:round/>
            <a:headEnd len="med" w="med" type="none"/>
            <a:tailEnd len="med" w="med" type="triangle"/>
          </a:ln>
        </p:spPr>
      </p:cxnSp>
      <p:cxnSp>
        <p:nvCxnSpPr>
          <p:cNvPr id="295" name="Google Shape;295;p29"/>
          <p:cNvCxnSpPr>
            <a:endCxn id="270" idx="1"/>
          </p:cNvCxnSpPr>
          <p:nvPr/>
        </p:nvCxnSpPr>
        <p:spPr>
          <a:xfrm>
            <a:off x="4925082" y="3499550"/>
            <a:ext cx="562500" cy="0"/>
          </a:xfrm>
          <a:prstGeom prst="straightConnector1">
            <a:avLst/>
          </a:prstGeom>
          <a:noFill/>
          <a:ln cap="flat" cmpd="sng" w="28575">
            <a:solidFill>
              <a:schemeClr val="dk2"/>
            </a:solidFill>
            <a:prstDash val="solid"/>
            <a:round/>
            <a:headEnd len="med" w="med" type="none"/>
            <a:tailEnd len="med" w="med" type="triangle"/>
          </a:ln>
        </p:spPr>
      </p:cxnSp>
      <p:cxnSp>
        <p:nvCxnSpPr>
          <p:cNvPr id="296" name="Google Shape;296;p29"/>
          <p:cNvCxnSpPr>
            <a:endCxn id="271" idx="1"/>
          </p:cNvCxnSpPr>
          <p:nvPr/>
        </p:nvCxnSpPr>
        <p:spPr>
          <a:xfrm>
            <a:off x="6237900" y="3499550"/>
            <a:ext cx="551100" cy="0"/>
          </a:xfrm>
          <a:prstGeom prst="straightConnector1">
            <a:avLst/>
          </a:prstGeom>
          <a:noFill/>
          <a:ln cap="flat" cmpd="sng" w="28575">
            <a:solidFill>
              <a:schemeClr val="dk2"/>
            </a:solidFill>
            <a:prstDash val="solid"/>
            <a:round/>
            <a:headEnd len="med" w="med" type="none"/>
            <a:tailEnd len="med" w="med" type="triangle"/>
          </a:ln>
        </p:spPr>
      </p:cxnSp>
      <p:cxnSp>
        <p:nvCxnSpPr>
          <p:cNvPr id="297" name="Google Shape;297;p29"/>
          <p:cNvCxnSpPr/>
          <p:nvPr/>
        </p:nvCxnSpPr>
        <p:spPr>
          <a:xfrm>
            <a:off x="7517650" y="3499550"/>
            <a:ext cx="552900" cy="0"/>
          </a:xfrm>
          <a:prstGeom prst="straightConnector1">
            <a:avLst/>
          </a:prstGeom>
          <a:noFill/>
          <a:ln cap="flat" cmpd="sng" w="28575">
            <a:solidFill>
              <a:schemeClr val="dk2"/>
            </a:solidFill>
            <a:prstDash val="solid"/>
            <a:round/>
            <a:headEnd len="med" w="med" type="none"/>
            <a:tailEnd len="med" w="med" type="triangle"/>
          </a:ln>
        </p:spPr>
      </p:cxnSp>
      <p:sp>
        <p:nvSpPr>
          <p:cNvPr id="298" name="Google Shape;298;p29"/>
          <p:cNvSpPr/>
          <p:nvPr/>
        </p:nvSpPr>
        <p:spPr>
          <a:xfrm>
            <a:off x="2486650" y="2286825"/>
            <a:ext cx="1378200" cy="25827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txBox="1"/>
          <p:nvPr/>
        </p:nvSpPr>
        <p:spPr>
          <a:xfrm>
            <a:off x="2899000" y="3767450"/>
            <a:ext cx="3516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300" name="Google Shape;300;p29"/>
          <p:cNvSpPr txBox="1"/>
          <p:nvPr/>
        </p:nvSpPr>
        <p:spPr>
          <a:xfrm>
            <a:off x="2542200" y="3086575"/>
            <a:ext cx="3516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301" name="Google Shape;301;p29"/>
          <p:cNvSpPr txBox="1"/>
          <p:nvPr/>
        </p:nvSpPr>
        <p:spPr>
          <a:xfrm>
            <a:off x="3562563" y="3086563"/>
            <a:ext cx="3516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302" name="Google Shape;302;p29"/>
          <p:cNvSpPr txBox="1"/>
          <p:nvPr/>
        </p:nvSpPr>
        <p:spPr>
          <a:xfrm>
            <a:off x="3300513" y="2914150"/>
            <a:ext cx="3516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0"/>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Attention Mechanism: </a:t>
            </a:r>
            <a:r>
              <a:rPr lang="en"/>
              <a:t>Query--Key--Value</a:t>
            </a:r>
            <a:endParaRPr/>
          </a:p>
        </p:txBody>
      </p:sp>
      <p:sp>
        <p:nvSpPr>
          <p:cNvPr id="308" name="Google Shape;308;p30"/>
          <p:cNvSpPr txBox="1"/>
          <p:nvPr>
            <p:ph idx="1" type="body"/>
          </p:nvPr>
        </p:nvSpPr>
        <p:spPr>
          <a:xfrm>
            <a:off x="149100" y="1546525"/>
            <a:ext cx="4590600" cy="34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Seq2seq:</a:t>
            </a:r>
            <a:r>
              <a:rPr lang="en"/>
              <a:t> encoder RNN + decoder RNN</a:t>
            </a:r>
            <a:endParaRPr/>
          </a:p>
          <a:p>
            <a:pPr indent="0" lvl="0" marL="0" rtl="0" algn="l">
              <a:spcBef>
                <a:spcPts val="600"/>
              </a:spcBef>
              <a:spcAft>
                <a:spcPts val="600"/>
              </a:spcAft>
              <a:buNone/>
            </a:pPr>
            <a:r>
              <a:rPr b="1" lang="en"/>
              <a:t>Attention:</a:t>
            </a:r>
            <a:r>
              <a:rPr lang="en"/>
              <a:t> E</a:t>
            </a:r>
            <a:r>
              <a:rPr lang="en"/>
              <a:t>nable each step of the decoder to </a:t>
            </a:r>
            <a:r>
              <a:rPr b="1" lang="en"/>
              <a:t>focus on the most relevant part </a:t>
            </a:r>
            <a:r>
              <a:rPr lang="en"/>
              <a:t>(hidden state) of the sentence (encoder).</a:t>
            </a:r>
            <a:endParaRPr/>
          </a:p>
        </p:txBody>
      </p:sp>
      <p:pic>
        <p:nvPicPr>
          <p:cNvPr id="309" name="Google Shape;309;p30"/>
          <p:cNvPicPr preferRelativeResize="0"/>
          <p:nvPr/>
        </p:nvPicPr>
        <p:blipFill>
          <a:blip r:embed="rId3">
            <a:alphaModFix/>
          </a:blip>
          <a:stretch>
            <a:fillRect/>
          </a:stretch>
        </p:blipFill>
        <p:spPr>
          <a:xfrm>
            <a:off x="4987375" y="1260138"/>
            <a:ext cx="3815310" cy="3778625"/>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Self-Attention</a:t>
            </a:r>
            <a:endParaRPr/>
          </a:p>
        </p:txBody>
      </p:sp>
      <p:sp>
        <p:nvSpPr>
          <p:cNvPr id="315" name="Google Shape;315;p31"/>
          <p:cNvSpPr txBox="1"/>
          <p:nvPr>
            <p:ph idx="1" type="body"/>
          </p:nvPr>
        </p:nvSpPr>
        <p:spPr>
          <a:xfrm>
            <a:off x="471900" y="1380300"/>
            <a:ext cx="8222100" cy="3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elf-attention mechanism also uses the </a:t>
            </a:r>
            <a:r>
              <a:rPr b="1" lang="en"/>
              <a:t>query, key, and value</a:t>
            </a:r>
            <a:r>
              <a:rPr lang="en"/>
              <a:t>, but instead of using hidden states, it</a:t>
            </a:r>
            <a:r>
              <a:rPr b="1" lang="en"/>
              <a:t> puts the contextualized information in the embedding of each word</a:t>
            </a:r>
            <a:r>
              <a:rPr lang="en"/>
              <a:t>, thus eliminating the hidden states altogether and solving the inefficiency of seq2seq RNN. </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pic>
        <p:nvPicPr>
          <p:cNvPr id="316" name="Google Shape;316;p31"/>
          <p:cNvPicPr preferRelativeResize="0"/>
          <p:nvPr/>
        </p:nvPicPr>
        <p:blipFill>
          <a:blip r:embed="rId3">
            <a:alphaModFix/>
          </a:blip>
          <a:stretch>
            <a:fillRect/>
          </a:stretch>
        </p:blipFill>
        <p:spPr>
          <a:xfrm>
            <a:off x="0" y="2932975"/>
            <a:ext cx="4442201" cy="1634850"/>
          </a:xfrm>
          <a:prstGeom prst="rect">
            <a:avLst/>
          </a:prstGeom>
          <a:noFill/>
          <a:ln cap="flat" cmpd="sng" w="28575">
            <a:solidFill>
              <a:schemeClr val="dk2"/>
            </a:solidFill>
            <a:prstDash val="solid"/>
            <a:round/>
            <a:headEnd len="sm" w="sm" type="none"/>
            <a:tailEnd len="sm" w="sm" type="none"/>
          </a:ln>
        </p:spPr>
      </p:pic>
      <p:pic>
        <p:nvPicPr>
          <p:cNvPr id="317" name="Google Shape;317;p31"/>
          <p:cNvPicPr preferRelativeResize="0"/>
          <p:nvPr/>
        </p:nvPicPr>
        <p:blipFill>
          <a:blip r:embed="rId4">
            <a:alphaModFix/>
          </a:blip>
          <a:stretch>
            <a:fillRect/>
          </a:stretch>
        </p:blipFill>
        <p:spPr>
          <a:xfrm>
            <a:off x="5008040" y="2967237"/>
            <a:ext cx="4135960" cy="1566325"/>
          </a:xfrm>
          <a:prstGeom prst="rect">
            <a:avLst/>
          </a:prstGeom>
          <a:noFill/>
          <a:ln cap="flat" cmpd="sng" w="28575">
            <a:solidFill>
              <a:schemeClr val="dk2"/>
            </a:solidFill>
            <a:prstDash val="solid"/>
            <a:round/>
            <a:headEnd len="sm" w="sm" type="none"/>
            <a:tailEnd len="sm" w="sm" type="none"/>
          </a:ln>
        </p:spPr>
      </p:pic>
      <p:sp>
        <p:nvSpPr>
          <p:cNvPr id="318" name="Google Shape;318;p31"/>
          <p:cNvSpPr/>
          <p:nvPr/>
        </p:nvSpPr>
        <p:spPr>
          <a:xfrm>
            <a:off x="4519475" y="3654250"/>
            <a:ext cx="304500" cy="192300"/>
          </a:xfrm>
          <a:prstGeom prst="rightArrow">
            <a:avLst>
              <a:gd fmla="val 50000" name="adj1"/>
              <a:gd fmla="val 50000" name="adj2"/>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6" name="Google Shape;76;p14"/>
          <p:cNvSpPr txBox="1"/>
          <p:nvPr>
            <p:ph idx="1" type="body"/>
          </p:nvPr>
        </p:nvSpPr>
        <p:spPr>
          <a:xfrm>
            <a:off x="3887075" y="673475"/>
            <a:ext cx="5008200" cy="6030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434343"/>
              </a:buClr>
              <a:buSzPts val="1700"/>
              <a:buAutoNum type="arabicPeriod"/>
            </a:pPr>
            <a:r>
              <a:rPr lang="en" sz="1700">
                <a:solidFill>
                  <a:srgbClr val="434343"/>
                </a:solidFill>
              </a:rPr>
              <a:t>Introduction</a:t>
            </a:r>
            <a:endParaRPr sz="1700">
              <a:solidFill>
                <a:srgbClr val="434343"/>
              </a:solidFill>
            </a:endParaRPr>
          </a:p>
          <a:p>
            <a:pPr indent="-336550" lvl="1" marL="914400" rtl="0" algn="l">
              <a:spcBef>
                <a:spcPts val="0"/>
              </a:spcBef>
              <a:spcAft>
                <a:spcPts val="0"/>
              </a:spcAft>
              <a:buClr>
                <a:srgbClr val="434343"/>
              </a:buClr>
              <a:buSzPts val="1700"/>
              <a:buChar char="○"/>
            </a:pPr>
            <a:r>
              <a:rPr lang="en" sz="1700">
                <a:solidFill>
                  <a:srgbClr val="434343"/>
                </a:solidFill>
              </a:rPr>
              <a:t>Summary of Projects</a:t>
            </a:r>
            <a:endParaRPr sz="1700">
              <a:solidFill>
                <a:srgbClr val="434343"/>
              </a:solidFill>
            </a:endParaRPr>
          </a:p>
          <a:p>
            <a:pPr indent="-336550" lvl="2" marL="1371600" rtl="0" algn="l">
              <a:spcBef>
                <a:spcPts val="0"/>
              </a:spcBef>
              <a:spcAft>
                <a:spcPts val="0"/>
              </a:spcAft>
              <a:buClr>
                <a:srgbClr val="434343"/>
              </a:buClr>
              <a:buSzPts val="1700"/>
              <a:buChar char="■"/>
            </a:pPr>
            <a:r>
              <a:rPr lang="en" sz="1700">
                <a:solidFill>
                  <a:srgbClr val="434343"/>
                </a:solidFill>
              </a:rPr>
              <a:t>RPA</a:t>
            </a:r>
            <a:endParaRPr sz="1700">
              <a:solidFill>
                <a:srgbClr val="434343"/>
              </a:solidFill>
            </a:endParaRPr>
          </a:p>
          <a:p>
            <a:pPr indent="-336550" lvl="2" marL="1371600" rtl="0" algn="l">
              <a:spcBef>
                <a:spcPts val="0"/>
              </a:spcBef>
              <a:spcAft>
                <a:spcPts val="0"/>
              </a:spcAft>
              <a:buClr>
                <a:srgbClr val="434343"/>
              </a:buClr>
              <a:buSzPts val="1700"/>
              <a:buChar char="■"/>
            </a:pPr>
            <a:r>
              <a:rPr lang="en" sz="1700">
                <a:solidFill>
                  <a:srgbClr val="434343"/>
                </a:solidFill>
              </a:rPr>
              <a:t>RMDS + Future Data Lab</a:t>
            </a:r>
            <a:endParaRPr sz="1700">
              <a:solidFill>
                <a:srgbClr val="434343"/>
              </a:solidFill>
            </a:endParaRPr>
          </a:p>
          <a:p>
            <a:pPr indent="-336550" lvl="1" marL="914400" rtl="0" algn="l">
              <a:spcBef>
                <a:spcPts val="0"/>
              </a:spcBef>
              <a:spcAft>
                <a:spcPts val="0"/>
              </a:spcAft>
              <a:buClr>
                <a:srgbClr val="434343"/>
              </a:buClr>
              <a:buSzPts val="1700"/>
              <a:buChar char="○"/>
            </a:pPr>
            <a:r>
              <a:rPr lang="en" sz="1700">
                <a:solidFill>
                  <a:srgbClr val="434343"/>
                </a:solidFill>
              </a:rPr>
              <a:t>Summary of Learning Outcomes</a:t>
            </a:r>
            <a:endParaRPr sz="1700">
              <a:solidFill>
                <a:srgbClr val="434343"/>
              </a:solidFill>
            </a:endParaRPr>
          </a:p>
          <a:p>
            <a:pPr indent="-336550" lvl="0" marL="457200" rtl="0" algn="l">
              <a:spcBef>
                <a:spcPts val="0"/>
              </a:spcBef>
              <a:spcAft>
                <a:spcPts val="0"/>
              </a:spcAft>
              <a:buClr>
                <a:srgbClr val="434343"/>
              </a:buClr>
              <a:buSzPts val="1700"/>
              <a:buAutoNum type="arabicPeriod"/>
            </a:pPr>
            <a:r>
              <a:rPr lang="en" sz="1700">
                <a:solidFill>
                  <a:srgbClr val="434343"/>
                </a:solidFill>
              </a:rPr>
              <a:t>Review of Learning Outcomes</a:t>
            </a:r>
            <a:endParaRPr sz="1700">
              <a:solidFill>
                <a:srgbClr val="434343"/>
              </a:solidFill>
            </a:endParaRPr>
          </a:p>
          <a:p>
            <a:pPr indent="-336550" lvl="1" marL="914400" rtl="0" algn="l">
              <a:spcBef>
                <a:spcPts val="0"/>
              </a:spcBef>
              <a:spcAft>
                <a:spcPts val="0"/>
              </a:spcAft>
              <a:buClr>
                <a:srgbClr val="434343"/>
              </a:buClr>
              <a:buSzPts val="1700"/>
              <a:buChar char="○"/>
            </a:pPr>
            <a:r>
              <a:rPr lang="en" sz="1700">
                <a:solidFill>
                  <a:srgbClr val="434343"/>
                </a:solidFill>
              </a:rPr>
              <a:t>Theory of NLP</a:t>
            </a:r>
            <a:endParaRPr sz="1700">
              <a:solidFill>
                <a:srgbClr val="434343"/>
              </a:solidFill>
            </a:endParaRPr>
          </a:p>
          <a:p>
            <a:pPr indent="-336550" lvl="2" marL="1371600" rtl="0" algn="l">
              <a:spcBef>
                <a:spcPts val="0"/>
              </a:spcBef>
              <a:spcAft>
                <a:spcPts val="0"/>
              </a:spcAft>
              <a:buClr>
                <a:srgbClr val="434343"/>
              </a:buClr>
              <a:buSzPts val="1700"/>
              <a:buChar char="■"/>
            </a:pPr>
            <a:r>
              <a:rPr lang="en" sz="1700">
                <a:solidFill>
                  <a:srgbClr val="434343"/>
                </a:solidFill>
              </a:rPr>
              <a:t>From Word2Vec to Transformers</a:t>
            </a:r>
            <a:endParaRPr sz="1700">
              <a:solidFill>
                <a:srgbClr val="434343"/>
              </a:solidFill>
            </a:endParaRPr>
          </a:p>
          <a:p>
            <a:pPr indent="-336550" lvl="1" marL="914400" rtl="0" algn="l">
              <a:spcBef>
                <a:spcPts val="0"/>
              </a:spcBef>
              <a:spcAft>
                <a:spcPts val="0"/>
              </a:spcAft>
              <a:buClr>
                <a:srgbClr val="434343"/>
              </a:buClr>
              <a:buSzPts val="1700"/>
              <a:buChar char="○"/>
            </a:pPr>
            <a:r>
              <a:rPr lang="en" sz="1700">
                <a:solidFill>
                  <a:srgbClr val="434343"/>
                </a:solidFill>
              </a:rPr>
              <a:t>NLP Model Implementation and Demonstration</a:t>
            </a:r>
            <a:endParaRPr sz="1700">
              <a:solidFill>
                <a:srgbClr val="434343"/>
              </a:solidFill>
            </a:endParaRPr>
          </a:p>
          <a:p>
            <a:pPr indent="-336550" lvl="2" marL="1371600" rtl="0" algn="l">
              <a:spcBef>
                <a:spcPts val="0"/>
              </a:spcBef>
              <a:spcAft>
                <a:spcPts val="0"/>
              </a:spcAft>
              <a:buClr>
                <a:srgbClr val="434343"/>
              </a:buClr>
              <a:buSzPts val="1700"/>
              <a:buChar char="■"/>
            </a:pPr>
            <a:r>
              <a:rPr lang="en" sz="1700">
                <a:solidFill>
                  <a:srgbClr val="434343"/>
                </a:solidFill>
              </a:rPr>
              <a:t>NLP + Downstream ML Tasks</a:t>
            </a:r>
            <a:endParaRPr sz="1700">
              <a:solidFill>
                <a:srgbClr val="434343"/>
              </a:solidFill>
            </a:endParaRPr>
          </a:p>
          <a:p>
            <a:pPr indent="-336550" lvl="0" marL="457200" rtl="0" algn="l">
              <a:spcBef>
                <a:spcPts val="0"/>
              </a:spcBef>
              <a:spcAft>
                <a:spcPts val="0"/>
              </a:spcAft>
              <a:buClr>
                <a:srgbClr val="434343"/>
              </a:buClr>
              <a:buSzPts val="1700"/>
              <a:buAutoNum type="arabicPeriod"/>
            </a:pPr>
            <a:r>
              <a:rPr lang="en" sz="1700">
                <a:solidFill>
                  <a:srgbClr val="434343"/>
                </a:solidFill>
              </a:rPr>
              <a:t>Data Preparation</a:t>
            </a:r>
            <a:endParaRPr sz="1700">
              <a:solidFill>
                <a:srgbClr val="434343"/>
              </a:solidFill>
            </a:endParaRPr>
          </a:p>
          <a:p>
            <a:pPr indent="-336550" lvl="1" marL="914400" rtl="0" algn="l">
              <a:spcBef>
                <a:spcPts val="0"/>
              </a:spcBef>
              <a:spcAft>
                <a:spcPts val="0"/>
              </a:spcAft>
              <a:buClr>
                <a:srgbClr val="434343"/>
              </a:buClr>
              <a:buSzPts val="1700"/>
              <a:buChar char="○"/>
            </a:pPr>
            <a:r>
              <a:rPr lang="en" sz="1700">
                <a:solidFill>
                  <a:srgbClr val="434343"/>
                </a:solidFill>
              </a:rPr>
              <a:t>Data Collection</a:t>
            </a:r>
            <a:endParaRPr sz="1700">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p:nvPr/>
        </p:nvSpPr>
        <p:spPr>
          <a:xfrm>
            <a:off x="320400" y="1246450"/>
            <a:ext cx="8503200" cy="2157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Self-Attention</a:t>
            </a:r>
            <a:endParaRPr/>
          </a:p>
        </p:txBody>
      </p:sp>
      <p:sp>
        <p:nvSpPr>
          <p:cNvPr id="325" name="Google Shape;325;p32"/>
          <p:cNvSpPr txBox="1"/>
          <p:nvPr>
            <p:ph idx="1" type="body"/>
          </p:nvPr>
        </p:nvSpPr>
        <p:spPr>
          <a:xfrm>
            <a:off x="460950" y="1246450"/>
            <a:ext cx="8222100" cy="401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t>Text 1</a:t>
            </a:r>
            <a:r>
              <a:rPr lang="en"/>
              <a:t>:</a:t>
            </a:r>
            <a:r>
              <a:rPr lang="en" sz="1250">
                <a:solidFill>
                  <a:srgbClr val="000000"/>
                </a:solidFill>
                <a:latin typeface="Courier New"/>
                <a:ea typeface="Courier New"/>
                <a:cs typeface="Courier New"/>
                <a:sym typeface="Courier New"/>
              </a:rPr>
              <a:t> </a:t>
            </a:r>
            <a:r>
              <a:rPr b="1" lang="en" sz="1250">
                <a:solidFill>
                  <a:srgbClr val="000000"/>
                </a:solidFill>
                <a:highlight>
                  <a:srgbClr val="FFE599"/>
                </a:highlight>
                <a:latin typeface="Courier New"/>
                <a:ea typeface="Courier New"/>
                <a:cs typeface="Courier New"/>
                <a:sym typeface="Courier New"/>
              </a:rPr>
              <a:t>We learned NLP, from word embedding to transformer, in summer 1. We think it would benefit us a lot in job market, </a:t>
            </a:r>
            <a:r>
              <a:rPr b="1" lang="en" sz="1250">
                <a:solidFill>
                  <a:srgbClr val="000000"/>
                </a:solidFill>
                <a:highlight>
                  <a:srgbClr val="FFE599"/>
                </a:highlight>
                <a:latin typeface="Courier New"/>
                <a:ea typeface="Courier New"/>
                <a:cs typeface="Courier New"/>
                <a:sym typeface="Courier New"/>
              </a:rPr>
              <a:t>wouldn't</a:t>
            </a:r>
            <a:r>
              <a:rPr b="1" lang="en" sz="1250">
                <a:solidFill>
                  <a:srgbClr val="000000"/>
                </a:solidFill>
                <a:highlight>
                  <a:srgbClr val="FFE599"/>
                </a:highlight>
                <a:latin typeface="Courier New"/>
                <a:ea typeface="Courier New"/>
                <a:cs typeface="Courier New"/>
                <a:sym typeface="Courier New"/>
              </a:rPr>
              <a:t> it?</a:t>
            </a:r>
            <a:endParaRPr b="1" sz="1050">
              <a:solidFill>
                <a:srgbClr val="000000"/>
              </a:solidFill>
              <a:highlight>
                <a:srgbClr val="FFE599"/>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a:t>The word </a:t>
            </a:r>
            <a:r>
              <a:rPr b="1" lang="en"/>
              <a:t>“it”</a:t>
            </a:r>
            <a:r>
              <a:rPr lang="en"/>
              <a:t> in </a:t>
            </a:r>
            <a:r>
              <a:rPr b="1" lang="en">
                <a:solidFill>
                  <a:srgbClr val="FF0000"/>
                </a:solidFill>
              </a:rPr>
              <a:t>“it would </a:t>
            </a:r>
            <a:r>
              <a:rPr b="1" lang="en">
                <a:solidFill>
                  <a:srgbClr val="FF0000"/>
                </a:solidFill>
              </a:rPr>
              <a:t>benefit</a:t>
            </a:r>
            <a:r>
              <a:rPr b="1" lang="en">
                <a:solidFill>
                  <a:srgbClr val="FF0000"/>
                </a:solidFill>
              </a:rPr>
              <a:t>”</a:t>
            </a:r>
            <a:r>
              <a:rPr lang="en"/>
              <a:t> has a higher similarity with NLP than </a:t>
            </a:r>
            <a:r>
              <a:rPr b="1" lang="en"/>
              <a:t>“it”</a:t>
            </a:r>
            <a:r>
              <a:rPr lang="en"/>
              <a:t> in </a:t>
            </a:r>
            <a:r>
              <a:rPr b="1" lang="en">
                <a:solidFill>
                  <a:srgbClr val="0000FF"/>
                </a:solidFill>
              </a:rPr>
              <a:t>“wouldn’t it”</a:t>
            </a:r>
            <a:r>
              <a:rPr lang="en"/>
              <a:t> does. The </a:t>
            </a:r>
            <a:r>
              <a:rPr b="1" lang="en"/>
              <a:t>transformer</a:t>
            </a:r>
            <a:r>
              <a:rPr lang="en"/>
              <a:t> was able to </a:t>
            </a:r>
            <a:r>
              <a:rPr b="1" lang="en"/>
              <a:t>learn the difference in context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1400"/>
          </a:p>
          <a:p>
            <a:pPr indent="0" lvl="0" marL="0" rtl="0" algn="l">
              <a:spcBef>
                <a:spcPts val="600"/>
              </a:spcBef>
              <a:spcAft>
                <a:spcPts val="0"/>
              </a:spcAft>
              <a:buNone/>
            </a:pPr>
            <a:r>
              <a:t/>
            </a:r>
            <a:endParaRPr sz="400"/>
          </a:p>
          <a:p>
            <a:pPr indent="0" lvl="0" marL="0" rtl="0" algn="l">
              <a:spcBef>
                <a:spcPts val="600"/>
              </a:spcBef>
              <a:spcAft>
                <a:spcPts val="0"/>
              </a:spcAft>
              <a:buNone/>
            </a:pPr>
            <a:r>
              <a:rPr lang="en" u="sng"/>
              <a:t>Text 2</a:t>
            </a:r>
            <a:r>
              <a:rPr lang="en"/>
              <a:t>: </a:t>
            </a:r>
            <a:r>
              <a:rPr b="1" lang="en">
                <a:solidFill>
                  <a:schemeClr val="accent2"/>
                </a:solidFill>
              </a:rPr>
              <a:t>Richard</a:t>
            </a:r>
            <a:r>
              <a:rPr lang="en"/>
              <a:t> does not like </a:t>
            </a:r>
            <a:r>
              <a:rPr b="1" lang="en">
                <a:solidFill>
                  <a:srgbClr val="FF9900"/>
                </a:solidFill>
              </a:rPr>
              <a:t>jupyter notebook</a:t>
            </a:r>
            <a:r>
              <a:rPr lang="en"/>
              <a:t>, because </a:t>
            </a:r>
            <a:r>
              <a:rPr b="1" lang="en">
                <a:solidFill>
                  <a:srgbClr val="FF9900"/>
                </a:solidFill>
              </a:rPr>
              <a:t>it</a:t>
            </a:r>
            <a:r>
              <a:rPr lang="en"/>
              <a:t> seems to keep things online, and </a:t>
            </a:r>
            <a:r>
              <a:rPr b="1" lang="en">
                <a:solidFill>
                  <a:schemeClr val="accent2"/>
                </a:solidFill>
              </a:rPr>
              <a:t>he</a:t>
            </a:r>
            <a:r>
              <a:rPr lang="en"/>
              <a:t> wants to have everything locally.</a:t>
            </a:r>
            <a:endParaRPr/>
          </a:p>
          <a:p>
            <a:pPr indent="0" lvl="0" marL="0" rtl="0" algn="l">
              <a:spcBef>
                <a:spcPts val="600"/>
              </a:spcBef>
              <a:spcAft>
                <a:spcPts val="0"/>
              </a:spcAft>
              <a:buNone/>
            </a:pPr>
            <a:r>
              <a:rPr lang="en"/>
              <a:t>Contextualized embeddings: Input tokens see each other and incorporate information about the other words </a:t>
            </a:r>
            <a:r>
              <a:rPr b="1" lang="en"/>
              <a:t>-&gt; improved efficiency.</a:t>
            </a:r>
            <a:r>
              <a:rPr lang="en"/>
              <a:t>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pic>
        <p:nvPicPr>
          <p:cNvPr id="326" name="Google Shape;326;p32"/>
          <p:cNvPicPr preferRelativeResize="0"/>
          <p:nvPr/>
        </p:nvPicPr>
        <p:blipFill>
          <a:blip r:embed="rId3">
            <a:alphaModFix/>
          </a:blip>
          <a:stretch>
            <a:fillRect/>
          </a:stretch>
        </p:blipFill>
        <p:spPr>
          <a:xfrm>
            <a:off x="1989738" y="2571738"/>
            <a:ext cx="4886325" cy="828675"/>
          </a:xfrm>
          <a:prstGeom prst="rect">
            <a:avLst/>
          </a:prstGeom>
          <a:noFill/>
          <a:ln>
            <a:noFill/>
          </a:ln>
        </p:spPr>
      </p:pic>
      <p:sp>
        <p:nvSpPr>
          <p:cNvPr id="327" name="Google Shape;327;p32"/>
          <p:cNvSpPr/>
          <p:nvPr/>
        </p:nvSpPr>
        <p:spPr>
          <a:xfrm>
            <a:off x="2137175" y="2787125"/>
            <a:ext cx="1803900" cy="23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a:off x="2191475" y="3167725"/>
            <a:ext cx="1671000" cy="2328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a:off x="320400" y="3400425"/>
            <a:ext cx="8503200" cy="1773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3"/>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Transformers </a:t>
            </a:r>
            <a:endParaRPr/>
          </a:p>
        </p:txBody>
      </p:sp>
      <p:sp>
        <p:nvSpPr>
          <p:cNvPr id="335" name="Google Shape;335;p33"/>
          <p:cNvSpPr txBox="1"/>
          <p:nvPr>
            <p:ph idx="1" type="body"/>
          </p:nvPr>
        </p:nvSpPr>
        <p:spPr>
          <a:xfrm>
            <a:off x="471900" y="1235125"/>
            <a:ext cx="5876100" cy="373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Transformer:</a:t>
            </a:r>
            <a:r>
              <a:rPr lang="en"/>
              <a:t> Self-attention layers stacked together. Output of each layer as the input of the higher layer.</a:t>
            </a:r>
            <a:endParaRPr/>
          </a:p>
          <a:p>
            <a:pPr indent="0" lvl="0" marL="0" rtl="0" algn="l">
              <a:lnSpc>
                <a:spcPct val="115000"/>
              </a:lnSpc>
              <a:spcBef>
                <a:spcPts val="600"/>
              </a:spcBef>
              <a:spcAft>
                <a:spcPts val="0"/>
              </a:spcAft>
              <a:buNone/>
            </a:pPr>
            <a:r>
              <a:rPr b="1" lang="en"/>
              <a:t>E</a:t>
            </a:r>
            <a:r>
              <a:rPr b="1" lang="en"/>
              <a:t>ncoder: </a:t>
            </a:r>
            <a:r>
              <a:rPr lang="en"/>
              <a:t>Understanding meanings embedded in text</a:t>
            </a:r>
            <a:endParaRPr/>
          </a:p>
          <a:p>
            <a:pPr indent="0" lvl="0" marL="0" rtl="0" algn="l">
              <a:lnSpc>
                <a:spcPct val="115000"/>
              </a:lnSpc>
              <a:spcBef>
                <a:spcPts val="600"/>
              </a:spcBef>
              <a:spcAft>
                <a:spcPts val="0"/>
              </a:spcAft>
              <a:buNone/>
            </a:pPr>
            <a:r>
              <a:rPr b="1" lang="en"/>
              <a:t>Decoder: </a:t>
            </a:r>
            <a:r>
              <a:rPr lang="en"/>
              <a:t>Generating content</a:t>
            </a:r>
            <a:endParaRPr/>
          </a:p>
          <a:p>
            <a:pPr indent="0" lvl="0" marL="0" rtl="0" algn="l">
              <a:lnSpc>
                <a:spcPct val="115000"/>
              </a:lnSpc>
              <a:spcBef>
                <a:spcPts val="600"/>
              </a:spcBef>
              <a:spcAft>
                <a:spcPts val="0"/>
              </a:spcAft>
              <a:buNone/>
            </a:pPr>
            <a:r>
              <a:rPr lang="en" u="sng"/>
              <a:t>Advantages</a:t>
            </a:r>
            <a:r>
              <a:rPr lang="en"/>
              <a:t>: </a:t>
            </a:r>
            <a:endParaRPr/>
          </a:p>
          <a:p>
            <a:pPr indent="-342900" lvl="0" marL="457200" rtl="0" algn="l">
              <a:spcBef>
                <a:spcPts val="600"/>
              </a:spcBef>
              <a:spcAft>
                <a:spcPts val="0"/>
              </a:spcAft>
              <a:buSzPts val="1800"/>
              <a:buChar char="-"/>
            </a:pPr>
            <a:r>
              <a:rPr lang="en"/>
              <a:t>Fast computation: no hidden state</a:t>
            </a:r>
            <a:endParaRPr/>
          </a:p>
          <a:p>
            <a:pPr indent="-342900" lvl="0" marL="457200" rtl="0" algn="l">
              <a:spcBef>
                <a:spcPts val="0"/>
              </a:spcBef>
              <a:spcAft>
                <a:spcPts val="0"/>
              </a:spcAft>
              <a:buSzPts val="1800"/>
              <a:buChar char="-"/>
            </a:pPr>
            <a:r>
              <a:rPr lang="en"/>
              <a:t>Powerful: multi-headed and multi-layers</a:t>
            </a:r>
            <a:endParaRPr/>
          </a:p>
          <a:p>
            <a:pPr indent="0" lvl="0" marL="0" rtl="0" algn="l">
              <a:spcBef>
                <a:spcPts val="600"/>
              </a:spcBef>
              <a:spcAft>
                <a:spcPts val="0"/>
              </a:spcAft>
              <a:buNone/>
            </a:pPr>
            <a:r>
              <a:rPr lang="en"/>
              <a:t>Many famous NLP models share the same root-transformer/self-attention mechanism.</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pic>
        <p:nvPicPr>
          <p:cNvPr id="336" name="Google Shape;336;p33"/>
          <p:cNvPicPr preferRelativeResize="0"/>
          <p:nvPr/>
        </p:nvPicPr>
        <p:blipFill>
          <a:blip r:embed="rId3">
            <a:alphaModFix/>
          </a:blip>
          <a:stretch>
            <a:fillRect/>
          </a:stretch>
        </p:blipFill>
        <p:spPr>
          <a:xfrm>
            <a:off x="6191850" y="1326000"/>
            <a:ext cx="2879276" cy="350312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Transformer-based Encoder</a:t>
            </a:r>
            <a:endParaRPr/>
          </a:p>
        </p:txBody>
      </p:sp>
      <p:sp>
        <p:nvSpPr>
          <p:cNvPr id="342" name="Google Shape;342;p34"/>
          <p:cNvSpPr txBox="1"/>
          <p:nvPr>
            <p:ph idx="1" type="body"/>
          </p:nvPr>
        </p:nvSpPr>
        <p:spPr>
          <a:xfrm>
            <a:off x="471900" y="1380300"/>
            <a:ext cx="8222100" cy="3481500"/>
          </a:xfrm>
          <a:prstGeom prst="rect">
            <a:avLst/>
          </a:prstGeom>
        </p:spPr>
        <p:txBody>
          <a:bodyPr anchorCtr="0" anchor="t" bIns="91425" lIns="91425" spcFirstLastPara="1" rIns="91425" wrap="square" tIns="91425">
            <a:noAutofit/>
          </a:bodyPr>
          <a:lstStyle/>
          <a:p>
            <a:pPr indent="0" lvl="0" marL="0" rtl="0" algn="ctr">
              <a:spcBef>
                <a:spcPts val="0"/>
              </a:spcBef>
              <a:spcAft>
                <a:spcPts val="600"/>
              </a:spcAft>
              <a:buNone/>
            </a:pPr>
            <a:r>
              <a:rPr lang="en"/>
              <a:t>Sentiment of </a:t>
            </a:r>
            <a:r>
              <a:rPr b="1" lang="en">
                <a:solidFill>
                  <a:srgbClr val="FF0000"/>
                </a:solidFill>
              </a:rPr>
              <a:t>“terribly executed”</a:t>
            </a:r>
            <a:r>
              <a:rPr lang="en"/>
              <a:t> verses </a:t>
            </a:r>
            <a:r>
              <a:rPr b="1" lang="en">
                <a:solidFill>
                  <a:schemeClr val="accent2"/>
                </a:solidFill>
              </a:rPr>
              <a:t>“terribly good”</a:t>
            </a:r>
            <a:r>
              <a:rPr lang="en"/>
              <a:t>.</a:t>
            </a:r>
            <a:endParaRPr/>
          </a:p>
        </p:txBody>
      </p:sp>
      <p:pic>
        <p:nvPicPr>
          <p:cNvPr id="343" name="Google Shape;343;p34"/>
          <p:cNvPicPr preferRelativeResize="0"/>
          <p:nvPr/>
        </p:nvPicPr>
        <p:blipFill>
          <a:blip r:embed="rId3">
            <a:alphaModFix/>
          </a:blip>
          <a:stretch>
            <a:fillRect/>
          </a:stretch>
        </p:blipFill>
        <p:spPr>
          <a:xfrm>
            <a:off x="1259550" y="2000166"/>
            <a:ext cx="6499650" cy="1383734"/>
          </a:xfrm>
          <a:prstGeom prst="rect">
            <a:avLst/>
          </a:prstGeom>
          <a:noFill/>
          <a:ln cap="flat" cmpd="sng" w="28575">
            <a:solidFill>
              <a:schemeClr val="lt2"/>
            </a:solidFill>
            <a:prstDash val="solid"/>
            <a:round/>
            <a:headEnd len="sm" w="sm" type="none"/>
            <a:tailEnd len="sm" w="sm" type="none"/>
          </a:ln>
        </p:spPr>
      </p:pic>
      <p:pic>
        <p:nvPicPr>
          <p:cNvPr id="344" name="Google Shape;344;p34"/>
          <p:cNvPicPr preferRelativeResize="0"/>
          <p:nvPr/>
        </p:nvPicPr>
        <p:blipFill>
          <a:blip r:embed="rId4">
            <a:alphaModFix/>
          </a:blip>
          <a:stretch>
            <a:fillRect/>
          </a:stretch>
        </p:blipFill>
        <p:spPr>
          <a:xfrm>
            <a:off x="1259551" y="3707201"/>
            <a:ext cx="6499650" cy="992875"/>
          </a:xfrm>
          <a:prstGeom prst="rect">
            <a:avLst/>
          </a:prstGeom>
          <a:noFill/>
          <a:ln cap="flat" cmpd="sng" w="28575">
            <a:solidFill>
              <a:schemeClr val="lt2"/>
            </a:solidFill>
            <a:prstDash val="solid"/>
            <a:round/>
            <a:headEnd len="sm" w="sm" type="none"/>
            <a:tailEnd len="sm" w="sm" type="none"/>
          </a:ln>
        </p:spPr>
      </p:pic>
      <p:sp>
        <p:nvSpPr>
          <p:cNvPr id="345" name="Google Shape;345;p34"/>
          <p:cNvSpPr/>
          <p:nvPr/>
        </p:nvSpPr>
        <p:spPr>
          <a:xfrm>
            <a:off x="3707500" y="3942475"/>
            <a:ext cx="4051800" cy="26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3707500" y="4324000"/>
            <a:ext cx="4051800" cy="2610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Transformer-based Decoder </a:t>
            </a:r>
            <a:endParaRPr/>
          </a:p>
        </p:txBody>
      </p:sp>
      <p:sp>
        <p:nvSpPr>
          <p:cNvPr id="352" name="Google Shape;352;p35"/>
          <p:cNvSpPr txBox="1"/>
          <p:nvPr>
            <p:ph idx="1" type="body"/>
          </p:nvPr>
        </p:nvSpPr>
        <p:spPr>
          <a:xfrm>
            <a:off x="460950" y="1221225"/>
            <a:ext cx="8222100" cy="348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T</a:t>
            </a:r>
            <a:r>
              <a:rPr b="1" lang="en"/>
              <a:t>ext generators:</a:t>
            </a:r>
            <a:r>
              <a:rPr lang="en"/>
              <a:t> </a:t>
            </a:r>
            <a:r>
              <a:rPr b="1" lang="en"/>
              <a:t>GPT-2</a:t>
            </a:r>
            <a:r>
              <a:rPr lang="en"/>
              <a:t> (transformer-based decoder)</a:t>
            </a:r>
            <a:endParaRPr/>
          </a:p>
          <a:p>
            <a:pPr indent="0" lvl="0" marL="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en"/>
              <a:t>GPT generates and decodes (mimicking the style)</a:t>
            </a:r>
            <a:endParaRPr/>
          </a:p>
          <a:p>
            <a:pPr indent="-342900" lvl="0" marL="457200" rtl="0" algn="l">
              <a:lnSpc>
                <a:spcPct val="115000"/>
              </a:lnSpc>
              <a:spcBef>
                <a:spcPts val="0"/>
              </a:spcBef>
              <a:spcAft>
                <a:spcPts val="0"/>
              </a:spcAft>
              <a:buSzPts val="1800"/>
              <a:buChar char="-"/>
            </a:pPr>
            <a:r>
              <a:rPr lang="en"/>
              <a:t>BERT encodes the understanding</a:t>
            </a:r>
            <a:endParaRPr/>
          </a:p>
          <a:p>
            <a:pPr indent="0" lvl="0" marL="0" rtl="0" algn="l">
              <a:lnSpc>
                <a:spcPct val="115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353" name="Google Shape;353;p35"/>
          <p:cNvSpPr txBox="1"/>
          <p:nvPr/>
        </p:nvSpPr>
        <p:spPr>
          <a:xfrm>
            <a:off x="132300" y="2670225"/>
            <a:ext cx="8879400" cy="22800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Designed for college graduates with a statistics/quantitative background, such as engineering, science, computer science, economics and/or business, this high-quality, hands-on, comprehensive interdisciplinary Master of Science in Business Analytics program provides individuals with the knowledge, tools, and skills to analyze data to make effective business decisions. In addition, the program empowers students with soft skills needed to manage business analytics projects including problem-framing, teamwork, project management and communication. Courses are held in a face-to-face format in small cohorts of approximately 25 students at the LMU Playa Vista Campus. The program can be taken in one year (fall, spring, and summer semesters) as a full-time program or as a part-time program over two years.</a:t>
            </a:r>
            <a:r>
              <a:rPr lang="en" sz="1200">
                <a:highlight>
                  <a:srgbClr val="00FFFF"/>
                </a:highlight>
              </a:rPr>
              <a:t> This program provides students with the ability to make significant changes to their business analytics projects including changes in the business logic, information analytics, and marketing environment to help their research and development. In addition, this program offers students with the ability to create a business analytics project which provides them with the tools, tools, and skills to develop an impactful business </a:t>
            </a:r>
            <a:endParaRPr>
              <a:highlight>
                <a:srgbClr val="00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6"/>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Real-life Applications</a:t>
            </a:r>
            <a:endParaRPr/>
          </a:p>
        </p:txBody>
      </p:sp>
      <p:sp>
        <p:nvSpPr>
          <p:cNvPr id="359" name="Google Shape;359;p36"/>
          <p:cNvSpPr txBox="1"/>
          <p:nvPr>
            <p:ph idx="2" type="body"/>
          </p:nvPr>
        </p:nvSpPr>
        <p:spPr>
          <a:xfrm>
            <a:off x="460950" y="1240025"/>
            <a:ext cx="4237200" cy="38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00000"/>
              </a:lnSpc>
              <a:spcBef>
                <a:spcPts val="0"/>
              </a:spcBef>
              <a:spcAft>
                <a:spcPts val="0"/>
              </a:spcAft>
              <a:buNone/>
            </a:pPr>
            <a:r>
              <a:rPr lang="en" sz="1500" u="sng"/>
              <a:t>Common Uses of NLP:</a:t>
            </a:r>
            <a:endParaRPr sz="1500" u="sng"/>
          </a:p>
          <a:p>
            <a:pPr indent="-323850" lvl="0" marL="457200" rtl="0" algn="l">
              <a:lnSpc>
                <a:spcPct val="100000"/>
              </a:lnSpc>
              <a:spcBef>
                <a:spcPts val="0"/>
              </a:spcBef>
              <a:spcAft>
                <a:spcPts val="0"/>
              </a:spcAft>
              <a:buSzPts val="1500"/>
              <a:buChar char="●"/>
            </a:pPr>
            <a:r>
              <a:rPr b="1" lang="en" sz="1500"/>
              <a:t>In-domain Application</a:t>
            </a:r>
            <a:endParaRPr b="1" sz="1500"/>
          </a:p>
          <a:p>
            <a:pPr indent="-323850" lvl="1" marL="914400" rtl="0" algn="l">
              <a:lnSpc>
                <a:spcPct val="100000"/>
              </a:lnSpc>
              <a:spcBef>
                <a:spcPts val="0"/>
              </a:spcBef>
              <a:spcAft>
                <a:spcPts val="0"/>
              </a:spcAft>
              <a:buSzPts val="1500"/>
              <a:buChar char="○"/>
            </a:pPr>
            <a:r>
              <a:rPr b="1" lang="en" sz="1500"/>
              <a:t>Language Translation</a:t>
            </a:r>
            <a:endParaRPr sz="1500"/>
          </a:p>
          <a:p>
            <a:pPr indent="-323850" lvl="2" marL="1371600" rtl="0" algn="l">
              <a:lnSpc>
                <a:spcPct val="100000"/>
              </a:lnSpc>
              <a:spcBef>
                <a:spcPts val="0"/>
              </a:spcBef>
              <a:spcAft>
                <a:spcPts val="0"/>
              </a:spcAft>
              <a:buSzPts val="1500"/>
              <a:buChar char="■"/>
            </a:pPr>
            <a:r>
              <a:rPr lang="en" sz="1500"/>
              <a:t>Google Translate</a:t>
            </a:r>
            <a:endParaRPr sz="1500"/>
          </a:p>
          <a:p>
            <a:pPr indent="-323850" lvl="1" marL="914400" rtl="0" algn="l">
              <a:lnSpc>
                <a:spcPct val="100000"/>
              </a:lnSpc>
              <a:spcBef>
                <a:spcPts val="0"/>
              </a:spcBef>
              <a:spcAft>
                <a:spcPts val="0"/>
              </a:spcAft>
              <a:buSzPts val="1500"/>
              <a:buChar char="○"/>
            </a:pPr>
            <a:r>
              <a:rPr b="1" lang="en" sz="1500"/>
              <a:t>Word Processors</a:t>
            </a:r>
            <a:r>
              <a:rPr lang="en" sz="1500"/>
              <a:t> </a:t>
            </a:r>
            <a:endParaRPr sz="1500"/>
          </a:p>
          <a:p>
            <a:pPr indent="-323850" lvl="2" marL="1371600" rtl="0" algn="l">
              <a:lnSpc>
                <a:spcPct val="100000"/>
              </a:lnSpc>
              <a:spcBef>
                <a:spcPts val="0"/>
              </a:spcBef>
              <a:spcAft>
                <a:spcPts val="0"/>
              </a:spcAft>
              <a:buSzPts val="1500"/>
              <a:buChar char="■"/>
            </a:pPr>
            <a:r>
              <a:rPr lang="en" sz="1500"/>
              <a:t>Microsoft Word or Grammarly</a:t>
            </a:r>
            <a:endParaRPr sz="1500"/>
          </a:p>
          <a:p>
            <a:pPr indent="-323850" lvl="1" marL="914400" rtl="0" algn="l">
              <a:lnSpc>
                <a:spcPct val="100000"/>
              </a:lnSpc>
              <a:spcBef>
                <a:spcPts val="0"/>
              </a:spcBef>
              <a:spcAft>
                <a:spcPts val="0"/>
              </a:spcAft>
              <a:buSzPts val="1500"/>
              <a:buChar char="○"/>
            </a:pPr>
            <a:r>
              <a:rPr b="1" lang="en" sz="1500"/>
              <a:t>Personal Assistant Applications </a:t>
            </a:r>
            <a:endParaRPr sz="1500"/>
          </a:p>
          <a:p>
            <a:pPr indent="-323850" lvl="2" marL="1371600" rtl="0" algn="l">
              <a:lnSpc>
                <a:spcPct val="100000"/>
              </a:lnSpc>
              <a:spcBef>
                <a:spcPts val="0"/>
              </a:spcBef>
              <a:spcAft>
                <a:spcPts val="0"/>
              </a:spcAft>
              <a:buSzPts val="1500"/>
              <a:buChar char="■"/>
            </a:pPr>
            <a:r>
              <a:rPr lang="en" sz="1500"/>
              <a:t>Google Home, Siri, Alexa</a:t>
            </a:r>
            <a:endParaRPr sz="1500"/>
          </a:p>
          <a:p>
            <a:pPr indent="-323850" lvl="1" marL="914400" rtl="0" algn="l">
              <a:spcBef>
                <a:spcPts val="0"/>
              </a:spcBef>
              <a:spcAft>
                <a:spcPts val="0"/>
              </a:spcAft>
              <a:buSzPts val="1500"/>
              <a:buChar char="○"/>
            </a:pPr>
            <a:r>
              <a:rPr b="1" lang="en" sz="1500"/>
              <a:t>Consumer Sentiment Analysis </a:t>
            </a:r>
            <a:endParaRPr b="1" sz="1500"/>
          </a:p>
          <a:p>
            <a:pPr indent="-323850" lvl="2" marL="1371600" rtl="0" algn="l">
              <a:spcBef>
                <a:spcPts val="0"/>
              </a:spcBef>
              <a:spcAft>
                <a:spcPts val="0"/>
              </a:spcAft>
              <a:buSzPts val="1500"/>
              <a:buChar char="■"/>
            </a:pPr>
            <a:r>
              <a:rPr lang="en" sz="1500"/>
              <a:t>Analyzing Yelp reviews</a:t>
            </a:r>
            <a:endParaRPr sz="1500"/>
          </a:p>
          <a:p>
            <a:pPr indent="-323850" lvl="0" marL="457200" rtl="0" algn="l">
              <a:spcBef>
                <a:spcPts val="0"/>
              </a:spcBef>
              <a:spcAft>
                <a:spcPts val="0"/>
              </a:spcAft>
              <a:buSzPts val="1500"/>
              <a:buChar char="●"/>
            </a:pPr>
            <a:r>
              <a:rPr b="1" lang="en" sz="1500"/>
              <a:t>“Out-domain” Application</a:t>
            </a:r>
            <a:endParaRPr b="1" sz="1500"/>
          </a:p>
          <a:p>
            <a:pPr indent="-323850" lvl="1" marL="914400" rtl="0" algn="l">
              <a:spcBef>
                <a:spcPts val="0"/>
              </a:spcBef>
              <a:spcAft>
                <a:spcPts val="0"/>
              </a:spcAft>
              <a:buSzPts val="1500"/>
              <a:buChar char="○"/>
            </a:pPr>
            <a:r>
              <a:rPr b="1" lang="en" sz="1500"/>
              <a:t>Recommendation Systems</a:t>
            </a:r>
            <a:endParaRPr b="1" sz="1500"/>
          </a:p>
          <a:p>
            <a:pPr indent="-323850" lvl="2" marL="1371600" rtl="0" algn="l">
              <a:spcBef>
                <a:spcPts val="0"/>
              </a:spcBef>
              <a:spcAft>
                <a:spcPts val="0"/>
              </a:spcAft>
              <a:buSzPts val="1500"/>
              <a:buChar char="■"/>
            </a:pPr>
            <a:r>
              <a:rPr lang="en" sz="1500"/>
              <a:t>Airbnb preferences</a:t>
            </a:r>
            <a:endParaRPr sz="1500"/>
          </a:p>
          <a:p>
            <a:pPr indent="-323850" lvl="1" marL="914400" rtl="0" algn="l">
              <a:spcBef>
                <a:spcPts val="0"/>
              </a:spcBef>
              <a:spcAft>
                <a:spcPts val="0"/>
              </a:spcAft>
              <a:buSzPts val="1500"/>
              <a:buChar char="○"/>
            </a:pPr>
            <a:r>
              <a:rPr b="1" lang="en" sz="1500"/>
              <a:t>Image Generation</a:t>
            </a:r>
            <a:endParaRPr b="1" sz="15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600"/>
              </a:spcAft>
              <a:buNone/>
            </a:pPr>
            <a:r>
              <a:t/>
            </a:r>
            <a:endParaRPr/>
          </a:p>
        </p:txBody>
      </p:sp>
      <p:pic>
        <p:nvPicPr>
          <p:cNvPr id="360" name="Google Shape;360;p36"/>
          <p:cNvPicPr preferRelativeResize="0"/>
          <p:nvPr/>
        </p:nvPicPr>
        <p:blipFill>
          <a:blip r:embed="rId3">
            <a:alphaModFix/>
          </a:blip>
          <a:stretch>
            <a:fillRect/>
          </a:stretch>
        </p:blipFill>
        <p:spPr>
          <a:xfrm>
            <a:off x="5209600" y="1847050"/>
            <a:ext cx="2045649" cy="983325"/>
          </a:xfrm>
          <a:prstGeom prst="rect">
            <a:avLst/>
          </a:prstGeom>
          <a:noFill/>
          <a:ln>
            <a:noFill/>
          </a:ln>
        </p:spPr>
      </p:pic>
      <p:pic>
        <p:nvPicPr>
          <p:cNvPr id="361" name="Google Shape;361;p36"/>
          <p:cNvPicPr preferRelativeResize="0"/>
          <p:nvPr/>
        </p:nvPicPr>
        <p:blipFill rotWithShape="1">
          <a:blip r:embed="rId4">
            <a:alphaModFix/>
          </a:blip>
          <a:srcRect b="41244" l="0" r="0" t="17581"/>
          <a:stretch/>
        </p:blipFill>
        <p:spPr>
          <a:xfrm>
            <a:off x="5209595" y="3361650"/>
            <a:ext cx="3401180" cy="1146375"/>
          </a:xfrm>
          <a:prstGeom prst="rect">
            <a:avLst/>
          </a:prstGeom>
          <a:noFill/>
          <a:ln>
            <a:noFill/>
          </a:ln>
        </p:spPr>
      </p:pic>
      <p:pic>
        <p:nvPicPr>
          <p:cNvPr descr="How does Google Assistant stack up against Siri on an iPhone ..." id="362" name="Google Shape;362;p36"/>
          <p:cNvPicPr preferRelativeResize="0"/>
          <p:nvPr/>
        </p:nvPicPr>
        <p:blipFill>
          <a:blip r:embed="rId5">
            <a:alphaModFix/>
          </a:blip>
          <a:stretch>
            <a:fillRect/>
          </a:stretch>
        </p:blipFill>
        <p:spPr>
          <a:xfrm>
            <a:off x="7464399" y="1765524"/>
            <a:ext cx="1146375" cy="1146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7"/>
          <p:cNvSpPr txBox="1"/>
          <p:nvPr>
            <p:ph type="title"/>
          </p:nvPr>
        </p:nvSpPr>
        <p:spPr>
          <a:xfrm>
            <a:off x="460950" y="1655525"/>
            <a:ext cx="8222100" cy="1012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a:t>
            </a:r>
            <a:endParaRPr/>
          </a:p>
          <a:p>
            <a:pPr indent="0" lvl="0" marL="0" rtl="0" algn="l">
              <a:spcBef>
                <a:spcPts val="0"/>
              </a:spcBef>
              <a:spcAft>
                <a:spcPts val="0"/>
              </a:spcAft>
              <a:buNone/>
            </a:pPr>
            <a:r>
              <a:rPr lang="en"/>
              <a:t>&amp; Demonstration</a:t>
            </a:r>
            <a:endParaRPr/>
          </a:p>
        </p:txBody>
      </p:sp>
      <p:pic>
        <p:nvPicPr>
          <p:cNvPr id="368" name="Google Shape;368;p37"/>
          <p:cNvPicPr preferRelativeResize="0"/>
          <p:nvPr/>
        </p:nvPicPr>
        <p:blipFill>
          <a:blip r:embed="rId3">
            <a:alphaModFix/>
          </a:blip>
          <a:stretch>
            <a:fillRect/>
          </a:stretch>
        </p:blipFill>
        <p:spPr>
          <a:xfrm>
            <a:off x="4681425" y="1140275"/>
            <a:ext cx="4162449" cy="2561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8"/>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Takeaways from Summer One</a:t>
            </a:r>
            <a:endParaRPr/>
          </a:p>
        </p:txBody>
      </p:sp>
      <p:sp>
        <p:nvSpPr>
          <p:cNvPr id="374" name="Google Shape;374;p38"/>
          <p:cNvSpPr txBox="1"/>
          <p:nvPr>
            <p:ph idx="1" type="body"/>
          </p:nvPr>
        </p:nvSpPr>
        <p:spPr>
          <a:xfrm>
            <a:off x="0" y="1216650"/>
            <a:ext cx="6096600" cy="36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336550" lvl="0" marL="457200" rtl="0" algn="l">
              <a:lnSpc>
                <a:spcPct val="200000"/>
              </a:lnSpc>
              <a:spcBef>
                <a:spcPts val="600"/>
              </a:spcBef>
              <a:spcAft>
                <a:spcPts val="0"/>
              </a:spcAft>
              <a:buSzPts val="1700"/>
              <a:buChar char="●"/>
            </a:pPr>
            <a:r>
              <a:rPr lang="en" sz="1700"/>
              <a:t>Knowing how to utilize </a:t>
            </a:r>
            <a:r>
              <a:rPr lang="en" sz="1700">
                <a:solidFill>
                  <a:srgbClr val="000000"/>
                </a:solidFill>
              </a:rPr>
              <a:t>BERT</a:t>
            </a:r>
            <a:r>
              <a:rPr lang="en" sz="1700"/>
              <a:t> and combining it with various downstream machine learning tasks. (ex. Apply a “BERT + NN” </a:t>
            </a:r>
            <a:r>
              <a:rPr lang="en" sz="1700"/>
              <a:t>structure</a:t>
            </a:r>
            <a:r>
              <a:rPr lang="en" sz="1700"/>
              <a:t> to YELP or Amazon reviews)</a:t>
            </a:r>
            <a:endParaRPr sz="1700"/>
          </a:p>
          <a:p>
            <a:pPr indent="-336550" lvl="0" marL="457200" rtl="0" algn="l">
              <a:lnSpc>
                <a:spcPct val="200000"/>
              </a:lnSpc>
              <a:spcBef>
                <a:spcPts val="0"/>
              </a:spcBef>
              <a:spcAft>
                <a:spcPts val="0"/>
              </a:spcAft>
              <a:buSzPts val="1700"/>
              <a:buChar char="●"/>
            </a:pPr>
            <a:r>
              <a:rPr lang="en" sz="1700"/>
              <a:t>Practicing</a:t>
            </a:r>
            <a:r>
              <a:rPr lang="en" sz="1700"/>
              <a:t> to tune the model hyper-parameters for better performance (e.g., Set up different learning rate, </a:t>
            </a:r>
            <a:r>
              <a:rPr lang="en" sz="1700"/>
              <a:t>optimizers, batch size, etc.)</a:t>
            </a:r>
            <a:endParaRPr sz="1700"/>
          </a:p>
        </p:txBody>
      </p:sp>
      <p:pic>
        <p:nvPicPr>
          <p:cNvPr id="375" name="Google Shape;375;p38"/>
          <p:cNvPicPr preferRelativeResize="0"/>
          <p:nvPr/>
        </p:nvPicPr>
        <p:blipFill>
          <a:blip r:embed="rId3">
            <a:alphaModFix/>
          </a:blip>
          <a:stretch>
            <a:fillRect/>
          </a:stretch>
        </p:blipFill>
        <p:spPr>
          <a:xfrm>
            <a:off x="6027466" y="2905151"/>
            <a:ext cx="3116534" cy="191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9"/>
          <p:cNvSpPr txBox="1"/>
          <p:nvPr>
            <p:ph type="title"/>
          </p:nvPr>
        </p:nvSpPr>
        <p:spPr>
          <a:xfrm>
            <a:off x="460950" y="2065350"/>
            <a:ext cx="8222100" cy="1012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BERT Structure</a:t>
            </a:r>
            <a:endParaRPr/>
          </a:p>
        </p:txBody>
      </p:sp>
      <p:pic>
        <p:nvPicPr>
          <p:cNvPr id="381" name="Google Shape;381;p39"/>
          <p:cNvPicPr preferRelativeResize="0"/>
          <p:nvPr/>
        </p:nvPicPr>
        <p:blipFill>
          <a:blip r:embed="rId3">
            <a:alphaModFix/>
          </a:blip>
          <a:stretch>
            <a:fillRect/>
          </a:stretch>
        </p:blipFill>
        <p:spPr>
          <a:xfrm>
            <a:off x="5135101" y="1173488"/>
            <a:ext cx="2785350" cy="2796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0"/>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a:t>
            </a:r>
            <a:endParaRPr/>
          </a:p>
        </p:txBody>
      </p:sp>
      <p:sp>
        <p:nvSpPr>
          <p:cNvPr id="387" name="Google Shape;387;p40"/>
          <p:cNvSpPr txBox="1"/>
          <p:nvPr>
            <p:ph idx="1" type="body"/>
          </p:nvPr>
        </p:nvSpPr>
        <p:spPr>
          <a:xfrm>
            <a:off x="471900" y="1380300"/>
            <a:ext cx="4994700" cy="3481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lang="en">
                <a:latin typeface="Arial"/>
                <a:ea typeface="Arial"/>
                <a:cs typeface="Arial"/>
                <a:sym typeface="Arial"/>
              </a:rPr>
              <a:t>Encoding machine</a:t>
            </a:r>
            <a:r>
              <a:rPr lang="en">
                <a:latin typeface="Arial"/>
                <a:ea typeface="Arial"/>
                <a:cs typeface="Arial"/>
                <a:sym typeface="Arial"/>
              </a:rPr>
              <a:t> based-on transformer</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a:latin typeface="Arial"/>
                <a:ea typeface="Arial"/>
                <a:cs typeface="Arial"/>
                <a:sym typeface="Arial"/>
              </a:rPr>
              <a:t>Raw inputs (words/sentences) → contextualized numerical representation</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b="1" lang="en">
                <a:latin typeface="Arial"/>
                <a:ea typeface="Arial"/>
                <a:cs typeface="Arial"/>
                <a:sym typeface="Arial"/>
              </a:rPr>
              <a:t>Contextual information</a:t>
            </a:r>
            <a:r>
              <a:rPr lang="en">
                <a:latin typeface="Arial"/>
                <a:ea typeface="Arial"/>
                <a:cs typeface="Arial"/>
                <a:sym typeface="Arial"/>
              </a:rPr>
              <a:t> and</a:t>
            </a:r>
            <a:r>
              <a:rPr b="1" lang="en">
                <a:latin typeface="Arial"/>
                <a:ea typeface="Arial"/>
                <a:cs typeface="Arial"/>
                <a:sym typeface="Arial"/>
              </a:rPr>
              <a:t> interdepencies</a:t>
            </a:r>
            <a:r>
              <a:rPr lang="en">
                <a:latin typeface="Arial"/>
                <a:ea typeface="Arial"/>
                <a:cs typeface="Arial"/>
                <a:sym typeface="Arial"/>
              </a:rPr>
              <a:t> encoded into</a:t>
            </a:r>
            <a:r>
              <a:rPr b="1" lang="en">
                <a:latin typeface="Arial"/>
                <a:ea typeface="Arial"/>
                <a:cs typeface="Arial"/>
                <a:sym typeface="Arial"/>
              </a:rPr>
              <a:t> embedding</a:t>
            </a:r>
            <a:r>
              <a:rPr lang="en">
                <a:latin typeface="Arial"/>
                <a:ea typeface="Arial"/>
                <a:cs typeface="Arial"/>
                <a:sym typeface="Arial"/>
              </a:rPr>
              <a:t> </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a:latin typeface="Arial"/>
                <a:ea typeface="Arial"/>
                <a:cs typeface="Arial"/>
                <a:sym typeface="Arial"/>
              </a:rPr>
              <a:t>Applications</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a:latin typeface="Arial"/>
                <a:ea typeface="Arial"/>
                <a:cs typeface="Arial"/>
                <a:sym typeface="Arial"/>
              </a:rPr>
              <a:t>Contextualized embeddings -&gt;  downstream ML tasks like classification and cluster </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a:latin typeface="Arial"/>
                <a:ea typeface="Arial"/>
                <a:cs typeface="Arial"/>
                <a:sym typeface="Arial"/>
              </a:rPr>
              <a:t>Advantages:</a:t>
            </a:r>
            <a:endParaRPr>
              <a:latin typeface="Arial"/>
              <a:ea typeface="Arial"/>
              <a:cs typeface="Arial"/>
              <a:sym typeface="Arial"/>
            </a:endParaRPr>
          </a:p>
          <a:p>
            <a:pPr indent="-336550" lvl="1" marL="914400" rtl="0" algn="l">
              <a:lnSpc>
                <a:spcPct val="115000"/>
              </a:lnSpc>
              <a:spcBef>
                <a:spcPts val="0"/>
              </a:spcBef>
              <a:spcAft>
                <a:spcPts val="0"/>
              </a:spcAft>
              <a:buSzPts val="1700"/>
              <a:buFont typeface="Arial"/>
              <a:buChar char="○"/>
            </a:pPr>
            <a:r>
              <a:rPr lang="en" sz="1700">
                <a:latin typeface="Arial"/>
                <a:ea typeface="Arial"/>
                <a:cs typeface="Arial"/>
                <a:sym typeface="Arial"/>
              </a:rPr>
              <a:t>Trained on large corpus → transferable </a:t>
            </a:r>
            <a:endParaRPr sz="1700">
              <a:latin typeface="Arial"/>
              <a:ea typeface="Arial"/>
              <a:cs typeface="Arial"/>
              <a:sym typeface="Arial"/>
            </a:endParaRPr>
          </a:p>
          <a:p>
            <a:pPr indent="-336550" lvl="1" marL="914400" rtl="0" algn="l">
              <a:lnSpc>
                <a:spcPct val="115000"/>
              </a:lnSpc>
              <a:spcBef>
                <a:spcPts val="0"/>
              </a:spcBef>
              <a:spcAft>
                <a:spcPts val="0"/>
              </a:spcAft>
              <a:buSzPts val="1700"/>
              <a:buFont typeface="Arial"/>
              <a:buChar char="○"/>
            </a:pPr>
            <a:r>
              <a:rPr lang="en" sz="1700">
                <a:latin typeface="Arial"/>
                <a:ea typeface="Arial"/>
                <a:cs typeface="Arial"/>
                <a:sym typeface="Arial"/>
              </a:rPr>
              <a:t>Many heads at each layer </a:t>
            </a:r>
            <a:endParaRPr sz="1700">
              <a:latin typeface="Arial"/>
              <a:ea typeface="Arial"/>
              <a:cs typeface="Arial"/>
              <a:sym typeface="Arial"/>
            </a:endParaRPr>
          </a:p>
          <a:p>
            <a:pPr indent="-336550" lvl="1" marL="914400" rtl="0" algn="l">
              <a:lnSpc>
                <a:spcPct val="115000"/>
              </a:lnSpc>
              <a:spcBef>
                <a:spcPts val="0"/>
              </a:spcBef>
              <a:spcAft>
                <a:spcPts val="0"/>
              </a:spcAft>
              <a:buSzPts val="1700"/>
              <a:buFont typeface="Arial"/>
              <a:buChar char="○"/>
            </a:pPr>
            <a:r>
              <a:rPr lang="en" sz="1700">
                <a:latin typeface="Arial"/>
                <a:ea typeface="Arial"/>
                <a:cs typeface="Arial"/>
                <a:sym typeface="Arial"/>
              </a:rPr>
              <a:t>Many layers to repeat the process</a:t>
            </a:r>
            <a:endParaRPr sz="1700">
              <a:latin typeface="Arial"/>
              <a:ea typeface="Arial"/>
              <a:cs typeface="Arial"/>
              <a:sym typeface="Arial"/>
            </a:endParaRPr>
          </a:p>
          <a:p>
            <a:pPr indent="0" lvl="0" marL="0" rtl="0" algn="l">
              <a:spcBef>
                <a:spcPts val="0"/>
              </a:spcBef>
              <a:spcAft>
                <a:spcPts val="600"/>
              </a:spcAft>
              <a:buNone/>
            </a:pPr>
            <a:r>
              <a:t/>
            </a:r>
            <a:endParaRPr/>
          </a:p>
        </p:txBody>
      </p:sp>
      <p:pic>
        <p:nvPicPr>
          <p:cNvPr id="388" name="Google Shape;388;p40"/>
          <p:cNvPicPr preferRelativeResize="0"/>
          <p:nvPr/>
        </p:nvPicPr>
        <p:blipFill rotWithShape="1">
          <a:blip r:embed="rId3">
            <a:alphaModFix/>
          </a:blip>
          <a:srcRect b="12668" l="10963" r="13479" t="12676"/>
          <a:stretch/>
        </p:blipFill>
        <p:spPr>
          <a:xfrm>
            <a:off x="5510225" y="3976200"/>
            <a:ext cx="3633775" cy="1167300"/>
          </a:xfrm>
          <a:prstGeom prst="rect">
            <a:avLst/>
          </a:prstGeom>
          <a:noFill/>
          <a:ln>
            <a:noFill/>
          </a:ln>
        </p:spPr>
      </p:pic>
      <p:pic>
        <p:nvPicPr>
          <p:cNvPr id="389" name="Google Shape;389;p40"/>
          <p:cNvPicPr preferRelativeResize="0"/>
          <p:nvPr/>
        </p:nvPicPr>
        <p:blipFill>
          <a:blip r:embed="rId4">
            <a:alphaModFix/>
          </a:blip>
          <a:stretch>
            <a:fillRect/>
          </a:stretch>
        </p:blipFill>
        <p:spPr>
          <a:xfrm>
            <a:off x="6536175" y="1525146"/>
            <a:ext cx="1978025" cy="1985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460950" y="1286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Tokenizer: How to Handle OOV Words</a:t>
            </a:r>
            <a:endParaRPr/>
          </a:p>
        </p:txBody>
      </p:sp>
      <p:pic>
        <p:nvPicPr>
          <p:cNvPr id="395" name="Google Shape;395;p41"/>
          <p:cNvPicPr preferRelativeResize="0"/>
          <p:nvPr/>
        </p:nvPicPr>
        <p:blipFill>
          <a:blip r:embed="rId3">
            <a:alphaModFix/>
          </a:blip>
          <a:stretch>
            <a:fillRect/>
          </a:stretch>
        </p:blipFill>
        <p:spPr>
          <a:xfrm>
            <a:off x="1096362" y="1274937"/>
            <a:ext cx="6076104" cy="3497534"/>
          </a:xfrm>
          <a:prstGeom prst="rect">
            <a:avLst/>
          </a:prstGeom>
          <a:noFill/>
          <a:ln cap="flat" cmpd="sng" w="9525">
            <a:solidFill>
              <a:srgbClr val="1E1E1E"/>
            </a:solidFill>
            <a:prstDash val="solid"/>
            <a:round/>
            <a:headEnd len="sm" w="sm" type="none"/>
            <a:tailEnd len="sm" w="sm" type="none"/>
          </a:ln>
        </p:spPr>
      </p:pic>
      <p:sp>
        <p:nvSpPr>
          <p:cNvPr id="396" name="Google Shape;396;p41"/>
          <p:cNvSpPr/>
          <p:nvPr/>
        </p:nvSpPr>
        <p:spPr>
          <a:xfrm>
            <a:off x="4069150" y="3147450"/>
            <a:ext cx="1459200" cy="33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txBox="1"/>
          <p:nvPr/>
        </p:nvSpPr>
        <p:spPr>
          <a:xfrm>
            <a:off x="3945475" y="4845925"/>
            <a:ext cx="5124900" cy="1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http://jalammar.github.io/a-visual-guide-to-using-bert-for-the-first-time/</a:t>
            </a:r>
            <a:endParaRPr>
              <a:latin typeface="Roboto"/>
              <a:ea typeface="Roboto"/>
              <a:cs typeface="Roboto"/>
              <a:sym typeface="Roboto"/>
            </a:endParaRPr>
          </a:p>
        </p:txBody>
      </p:sp>
      <p:sp>
        <p:nvSpPr>
          <p:cNvPr id="398" name="Google Shape;398;p41"/>
          <p:cNvSpPr/>
          <p:nvPr/>
        </p:nvSpPr>
        <p:spPr>
          <a:xfrm>
            <a:off x="4650263" y="2627075"/>
            <a:ext cx="375300" cy="242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a:off x="5162050" y="2627075"/>
            <a:ext cx="375300" cy="242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4138500" y="2627075"/>
            <a:ext cx="375300" cy="242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460950" y="984950"/>
            <a:ext cx="8222100" cy="1012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2" name="Google Shape;82;p15"/>
          <p:cNvSpPr txBox="1"/>
          <p:nvPr>
            <p:ph type="title"/>
          </p:nvPr>
        </p:nvSpPr>
        <p:spPr>
          <a:xfrm>
            <a:off x="460950" y="1884725"/>
            <a:ext cx="8222100" cy="1012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t>Summary of Projects and Learning Outcomes</a:t>
            </a:r>
            <a:endParaRPr sz="1800"/>
          </a:p>
        </p:txBody>
      </p:sp>
      <p:pic>
        <p:nvPicPr>
          <p:cNvPr id="83" name="Google Shape;83;p15"/>
          <p:cNvPicPr preferRelativeResize="0"/>
          <p:nvPr/>
        </p:nvPicPr>
        <p:blipFill rotWithShape="1">
          <a:blip r:embed="rId3">
            <a:alphaModFix/>
          </a:blip>
          <a:srcRect b="-875" l="18488" r="13590" t="-875"/>
          <a:stretch/>
        </p:blipFill>
        <p:spPr>
          <a:xfrm>
            <a:off x="5465920" y="1884725"/>
            <a:ext cx="3422380" cy="2885900"/>
          </a:xfrm>
          <a:prstGeom prst="flowChartProcess">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2"/>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Tokenizer</a:t>
            </a:r>
            <a:endParaRPr/>
          </a:p>
        </p:txBody>
      </p:sp>
      <p:grpSp>
        <p:nvGrpSpPr>
          <p:cNvPr id="406" name="Google Shape;406;p42"/>
          <p:cNvGrpSpPr/>
          <p:nvPr/>
        </p:nvGrpSpPr>
        <p:grpSpPr>
          <a:xfrm>
            <a:off x="64800" y="3004233"/>
            <a:ext cx="9023300" cy="854256"/>
            <a:chOff x="0" y="2600874"/>
            <a:chExt cx="9144001" cy="610052"/>
          </a:xfrm>
        </p:grpSpPr>
        <p:pic>
          <p:nvPicPr>
            <p:cNvPr id="407" name="Google Shape;407;p42"/>
            <p:cNvPicPr preferRelativeResize="0"/>
            <p:nvPr/>
          </p:nvPicPr>
          <p:blipFill>
            <a:blip r:embed="rId3">
              <a:alphaModFix/>
            </a:blip>
            <a:stretch>
              <a:fillRect/>
            </a:stretch>
          </p:blipFill>
          <p:spPr>
            <a:xfrm>
              <a:off x="0" y="2600874"/>
              <a:ext cx="9144001" cy="610052"/>
            </a:xfrm>
            <a:prstGeom prst="rect">
              <a:avLst/>
            </a:prstGeom>
            <a:noFill/>
            <a:ln>
              <a:noFill/>
            </a:ln>
          </p:spPr>
        </p:pic>
        <p:sp>
          <p:nvSpPr>
            <p:cNvPr id="408" name="Google Shape;408;p42"/>
            <p:cNvSpPr/>
            <p:nvPr/>
          </p:nvSpPr>
          <p:spPr>
            <a:xfrm>
              <a:off x="1187050" y="2977475"/>
              <a:ext cx="631200" cy="233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2"/>
            <p:cNvSpPr/>
            <p:nvPr/>
          </p:nvSpPr>
          <p:spPr>
            <a:xfrm>
              <a:off x="2945452" y="2977466"/>
              <a:ext cx="1199700" cy="233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2"/>
            <p:cNvSpPr/>
            <p:nvPr/>
          </p:nvSpPr>
          <p:spPr>
            <a:xfrm>
              <a:off x="4524900" y="2977475"/>
              <a:ext cx="985800" cy="233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42"/>
          <p:cNvSpPr txBox="1"/>
          <p:nvPr/>
        </p:nvSpPr>
        <p:spPr>
          <a:xfrm>
            <a:off x="460950" y="1919700"/>
            <a:ext cx="8067600" cy="54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Example sentence:</a:t>
            </a:r>
            <a:endParaRPr sz="1800">
              <a:solidFill>
                <a:schemeClr val="lt2"/>
              </a:solidFill>
              <a:latin typeface="Roboto"/>
              <a:ea typeface="Roboto"/>
              <a:cs typeface="Roboto"/>
              <a:sym typeface="Roboto"/>
            </a:endParaRPr>
          </a:p>
          <a:p>
            <a:pPr indent="0" lvl="0" marL="0" rtl="0" algn="l">
              <a:lnSpc>
                <a:spcPct val="135714"/>
              </a:lnSpc>
              <a:spcBef>
                <a:spcPts val="800"/>
              </a:spcBef>
              <a:spcAft>
                <a:spcPts val="0"/>
              </a:spcAft>
              <a:buNone/>
            </a:pPr>
            <a:r>
              <a:rPr b="1" lang="en" sz="1250">
                <a:highlight>
                  <a:srgbClr val="FFE599"/>
                </a:highlight>
                <a:latin typeface="Courier New"/>
                <a:ea typeface="Courier New"/>
                <a:cs typeface="Courier New"/>
                <a:sym typeface="Courier New"/>
              </a:rPr>
              <a:t>We learned NLP, from word embedding to transformer, in summer 1. We think it would benefit us a lot in job market, wouldn't it?</a:t>
            </a:r>
            <a:endParaRPr b="1" sz="1050">
              <a:highlight>
                <a:srgbClr val="FFE599"/>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85200C"/>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3"/>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Model</a:t>
            </a:r>
            <a:endParaRPr/>
          </a:p>
        </p:txBody>
      </p:sp>
      <p:sp>
        <p:nvSpPr>
          <p:cNvPr id="417" name="Google Shape;417;p43"/>
          <p:cNvSpPr txBox="1"/>
          <p:nvPr>
            <p:ph idx="1" type="body"/>
          </p:nvPr>
        </p:nvSpPr>
        <p:spPr>
          <a:xfrm>
            <a:off x="6288300" y="1380300"/>
            <a:ext cx="2559900" cy="34815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1400">
                <a:solidFill>
                  <a:srgbClr val="000000"/>
                </a:solidFill>
                <a:latin typeface="Arial"/>
                <a:ea typeface="Arial"/>
                <a:cs typeface="Arial"/>
                <a:sym typeface="Arial"/>
              </a:rPr>
              <a:t>BERT in Numbers:</a:t>
            </a:r>
            <a:endParaRPr sz="1400">
              <a:solidFill>
                <a:srgbClr val="000000"/>
              </a:solidFill>
              <a:latin typeface="Arial"/>
              <a:ea typeface="Arial"/>
              <a:cs typeface="Arial"/>
              <a:sym typeface="Arial"/>
            </a:endParaRPr>
          </a:p>
          <a:p>
            <a:pPr indent="-317500" lvl="0" marL="457200" rtl="0" algn="l">
              <a:lnSpc>
                <a:spcPct val="115000"/>
              </a:lnSpc>
              <a:spcBef>
                <a:spcPts val="800"/>
              </a:spcBef>
              <a:spcAft>
                <a:spcPts val="0"/>
              </a:spcAft>
              <a:buClr>
                <a:srgbClr val="000000"/>
              </a:buClr>
              <a:buSzPts val="1400"/>
              <a:buFont typeface="Arial"/>
              <a:buChar char="●"/>
            </a:pPr>
            <a:r>
              <a:rPr lang="en" sz="1400">
                <a:solidFill>
                  <a:srgbClr val="000000"/>
                </a:solidFill>
                <a:latin typeface="Arial"/>
                <a:ea typeface="Arial"/>
                <a:cs typeface="Arial"/>
                <a:sym typeface="Arial"/>
              </a:rPr>
              <a:t>Base: 12 self-attention layer, 12 heads, word-embedding length: 768</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Large: 24 self-attention layer, 16 heads, word-embedding length: 1024</a:t>
            </a:r>
            <a:endParaRPr sz="1400">
              <a:solidFill>
                <a:srgbClr val="000000"/>
              </a:solidFill>
              <a:latin typeface="Arial"/>
              <a:ea typeface="Arial"/>
              <a:cs typeface="Arial"/>
              <a:sym typeface="Arial"/>
            </a:endParaRPr>
          </a:p>
          <a:p>
            <a:pPr indent="0" lvl="0" marL="0" rtl="0" algn="l">
              <a:spcBef>
                <a:spcPts val="0"/>
              </a:spcBef>
              <a:spcAft>
                <a:spcPts val="600"/>
              </a:spcAft>
              <a:buNone/>
            </a:pPr>
            <a:r>
              <a:t/>
            </a:r>
            <a:endParaRPr sz="100"/>
          </a:p>
        </p:txBody>
      </p:sp>
      <p:pic>
        <p:nvPicPr>
          <p:cNvPr id="418" name="Google Shape;418;p43"/>
          <p:cNvPicPr preferRelativeResize="0"/>
          <p:nvPr/>
        </p:nvPicPr>
        <p:blipFill>
          <a:blip r:embed="rId3">
            <a:alphaModFix/>
          </a:blip>
          <a:stretch>
            <a:fillRect/>
          </a:stretch>
        </p:blipFill>
        <p:spPr>
          <a:xfrm>
            <a:off x="962900" y="1202475"/>
            <a:ext cx="5243540" cy="3659325"/>
          </a:xfrm>
          <a:prstGeom prst="rect">
            <a:avLst/>
          </a:prstGeom>
          <a:noFill/>
          <a:ln>
            <a:noFill/>
          </a:ln>
        </p:spPr>
      </p:pic>
      <p:sp>
        <p:nvSpPr>
          <p:cNvPr id="419" name="Google Shape;419;p43"/>
          <p:cNvSpPr txBox="1"/>
          <p:nvPr/>
        </p:nvSpPr>
        <p:spPr>
          <a:xfrm>
            <a:off x="2968200" y="4802775"/>
            <a:ext cx="57258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https://mccormickml.com/2019/07/22/BERT-fine-tuning/#41-bertforsequenceclassification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4"/>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Steps for BERT + NN Implementation</a:t>
            </a:r>
            <a:endParaRPr/>
          </a:p>
        </p:txBody>
      </p:sp>
      <p:pic>
        <p:nvPicPr>
          <p:cNvPr id="425" name="Google Shape;425;p44"/>
          <p:cNvPicPr preferRelativeResize="0"/>
          <p:nvPr/>
        </p:nvPicPr>
        <p:blipFill>
          <a:blip r:embed="rId3">
            <a:alphaModFix/>
          </a:blip>
          <a:stretch>
            <a:fillRect/>
          </a:stretch>
        </p:blipFill>
        <p:spPr>
          <a:xfrm>
            <a:off x="6562650" y="1804850"/>
            <a:ext cx="2517501" cy="2652826"/>
          </a:xfrm>
          <a:prstGeom prst="rect">
            <a:avLst/>
          </a:prstGeom>
          <a:noFill/>
          <a:ln>
            <a:noFill/>
          </a:ln>
          <a:effectLst>
            <a:outerShdw blurRad="57150" rotWithShape="0" algn="bl" dir="5400000" dist="19050">
              <a:srgbClr val="000000">
                <a:alpha val="50000"/>
              </a:srgbClr>
            </a:outerShdw>
          </a:effectLst>
        </p:spPr>
      </p:pic>
      <p:pic>
        <p:nvPicPr>
          <p:cNvPr id="426" name="Google Shape;426;p44"/>
          <p:cNvPicPr preferRelativeResize="0"/>
          <p:nvPr/>
        </p:nvPicPr>
        <p:blipFill>
          <a:blip r:embed="rId4">
            <a:alphaModFix/>
          </a:blip>
          <a:stretch>
            <a:fillRect/>
          </a:stretch>
        </p:blipFill>
        <p:spPr>
          <a:xfrm>
            <a:off x="0" y="1184396"/>
            <a:ext cx="6311401" cy="395910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5"/>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1.Dataset Instance</a:t>
            </a:r>
            <a:endParaRPr/>
          </a:p>
        </p:txBody>
      </p:sp>
      <p:sp>
        <p:nvSpPr>
          <p:cNvPr id="432" name="Google Shape;432;p45"/>
          <p:cNvSpPr txBox="1"/>
          <p:nvPr/>
        </p:nvSpPr>
        <p:spPr>
          <a:xfrm>
            <a:off x="4918300" y="1322400"/>
            <a:ext cx="4052400" cy="350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Inherit Dataset Class, which would take raw data as in input and transform it into BERT’s required input.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__init__ method help us define the raw dataset.</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__len__ method help us calculate the max length’s sentence and utilize it as the value for padding/truncating.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__getitem__ extracts each sentence in the text and applies the encode_plus function to preprocess the data and get the input_ids that is necessary for BERT.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Conversion of outputs into tensors. </a:t>
            </a:r>
            <a:endParaRPr>
              <a:latin typeface="Roboto"/>
              <a:ea typeface="Roboto"/>
              <a:cs typeface="Roboto"/>
              <a:sym typeface="Roboto"/>
            </a:endParaRPr>
          </a:p>
        </p:txBody>
      </p:sp>
      <p:pic>
        <p:nvPicPr>
          <p:cNvPr id="433" name="Google Shape;433;p45"/>
          <p:cNvPicPr preferRelativeResize="0"/>
          <p:nvPr/>
        </p:nvPicPr>
        <p:blipFill>
          <a:blip r:embed="rId3">
            <a:alphaModFix/>
          </a:blip>
          <a:stretch>
            <a:fillRect/>
          </a:stretch>
        </p:blipFill>
        <p:spPr>
          <a:xfrm>
            <a:off x="132750" y="1092275"/>
            <a:ext cx="4570050" cy="3964551"/>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434" name="Google Shape;434;p45"/>
          <p:cNvSpPr/>
          <p:nvPr/>
        </p:nvSpPr>
        <p:spPr>
          <a:xfrm>
            <a:off x="376750" y="1109150"/>
            <a:ext cx="1409100" cy="15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a:off x="460950" y="1315425"/>
            <a:ext cx="2654100" cy="15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p:nvPr/>
        </p:nvSpPr>
        <p:spPr>
          <a:xfrm>
            <a:off x="460950" y="2215500"/>
            <a:ext cx="1068000" cy="15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a:off x="460950" y="2571750"/>
            <a:ext cx="1668000" cy="15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557375" y="4058575"/>
            <a:ext cx="2371800" cy="25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a:off x="800275" y="4426800"/>
            <a:ext cx="3671700" cy="39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rot="5400000">
            <a:off x="2986250" y="4080025"/>
            <a:ext cx="300000" cy="2571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6"/>
          <p:cNvSpPr txBox="1"/>
          <p:nvPr>
            <p:ph type="title"/>
          </p:nvPr>
        </p:nvSpPr>
        <p:spPr>
          <a:xfrm>
            <a:off x="51225" y="71725"/>
            <a:ext cx="8222100" cy="767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rabicPeriod"/>
            </a:pPr>
            <a:r>
              <a:rPr lang="en"/>
              <a:t>Split Data &amp; DataLoader</a:t>
            </a:r>
            <a:endParaRPr/>
          </a:p>
        </p:txBody>
      </p:sp>
      <p:pic>
        <p:nvPicPr>
          <p:cNvPr id="446" name="Google Shape;446;p46"/>
          <p:cNvPicPr preferRelativeResize="0"/>
          <p:nvPr/>
        </p:nvPicPr>
        <p:blipFill>
          <a:blip r:embed="rId3">
            <a:alphaModFix/>
          </a:blip>
          <a:stretch>
            <a:fillRect/>
          </a:stretch>
        </p:blipFill>
        <p:spPr>
          <a:xfrm>
            <a:off x="51225" y="910138"/>
            <a:ext cx="5497202" cy="2163972"/>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447" name="Google Shape;447;p46"/>
          <p:cNvPicPr preferRelativeResize="0"/>
          <p:nvPr/>
        </p:nvPicPr>
        <p:blipFill rotWithShape="1">
          <a:blip r:embed="rId4">
            <a:alphaModFix/>
          </a:blip>
          <a:srcRect b="0" l="0" r="2629" t="0"/>
          <a:stretch/>
        </p:blipFill>
        <p:spPr>
          <a:xfrm>
            <a:off x="51225" y="3074100"/>
            <a:ext cx="5497199" cy="2045475"/>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448" name="Google Shape;448;p46"/>
          <p:cNvSpPr txBox="1"/>
          <p:nvPr/>
        </p:nvSpPr>
        <p:spPr>
          <a:xfrm>
            <a:off x="5645750" y="1332650"/>
            <a:ext cx="3398400" cy="338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Split the data into training and validation set.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Create DataLoaders for both sets.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Batch size.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RandomSampler -&gt; Training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SequentialSampler -&gt; Validation</a:t>
            </a:r>
            <a:endParaRPr>
              <a:latin typeface="Roboto"/>
              <a:ea typeface="Roboto"/>
              <a:cs typeface="Roboto"/>
              <a:sym typeface="Roboto"/>
            </a:endParaRPr>
          </a:p>
        </p:txBody>
      </p:sp>
      <p:sp>
        <p:nvSpPr>
          <p:cNvPr id="449" name="Google Shape;449;p46"/>
          <p:cNvSpPr/>
          <p:nvPr/>
        </p:nvSpPr>
        <p:spPr>
          <a:xfrm>
            <a:off x="271625" y="3315625"/>
            <a:ext cx="957300" cy="24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6"/>
          <p:cNvSpPr/>
          <p:nvPr/>
        </p:nvSpPr>
        <p:spPr>
          <a:xfrm>
            <a:off x="271625" y="3629950"/>
            <a:ext cx="4639800" cy="68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p:nvPr/>
        </p:nvSpPr>
        <p:spPr>
          <a:xfrm>
            <a:off x="271625" y="4387075"/>
            <a:ext cx="5175300" cy="685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Create Neural Network</a:t>
            </a:r>
            <a:endParaRPr/>
          </a:p>
        </p:txBody>
      </p:sp>
      <p:sp>
        <p:nvSpPr>
          <p:cNvPr id="457" name="Google Shape;457;p47"/>
          <p:cNvSpPr txBox="1"/>
          <p:nvPr/>
        </p:nvSpPr>
        <p:spPr>
          <a:xfrm>
            <a:off x="4880325" y="1475850"/>
            <a:ext cx="4145400" cy="3526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Inherit the nn.Module class, which provides a base for creation of any NN.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__init__ method defines the type of the layers in the neural network.</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Forward method defines how each layer is</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connected and which activation function is used.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458" name="Google Shape;458;p47"/>
          <p:cNvPicPr preferRelativeResize="0"/>
          <p:nvPr/>
        </p:nvPicPr>
        <p:blipFill rotWithShape="1">
          <a:blip r:embed="rId3">
            <a:alphaModFix/>
          </a:blip>
          <a:srcRect b="0" l="0" r="3091" t="0"/>
          <a:stretch/>
        </p:blipFill>
        <p:spPr>
          <a:xfrm>
            <a:off x="64300" y="1475850"/>
            <a:ext cx="4880324" cy="3005549"/>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459" name="Google Shape;459;p47"/>
          <p:cNvSpPr/>
          <p:nvPr/>
        </p:nvSpPr>
        <p:spPr>
          <a:xfrm>
            <a:off x="460950" y="1495875"/>
            <a:ext cx="2255700" cy="20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a:off x="530700" y="1711988"/>
            <a:ext cx="1510800" cy="14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a:off x="530700" y="2508500"/>
            <a:ext cx="3456000" cy="20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8"/>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Loop for Training Model</a:t>
            </a:r>
            <a:endParaRPr/>
          </a:p>
        </p:txBody>
      </p:sp>
      <p:sp>
        <p:nvSpPr>
          <p:cNvPr id="467" name="Google Shape;467;p48"/>
          <p:cNvSpPr txBox="1"/>
          <p:nvPr/>
        </p:nvSpPr>
        <p:spPr>
          <a:xfrm>
            <a:off x="5378650" y="1312275"/>
            <a:ext cx="3636300" cy="351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Set the Model into “Training Mode”</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With the for loop, feed the data from the DataLoader in batches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Feed the data into the GPU</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Set the gradients to zero at each step</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Compute prediction and loss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Backpropagation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Update weights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Calculate total loss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468" name="Google Shape;468;p48"/>
          <p:cNvPicPr preferRelativeResize="0"/>
          <p:nvPr/>
        </p:nvPicPr>
        <p:blipFill>
          <a:blip r:embed="rId3">
            <a:alphaModFix/>
          </a:blip>
          <a:stretch>
            <a:fillRect/>
          </a:stretch>
        </p:blipFill>
        <p:spPr>
          <a:xfrm>
            <a:off x="95875" y="1312275"/>
            <a:ext cx="5282776" cy="3740694"/>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469" name="Google Shape;469;p48"/>
          <p:cNvSpPr/>
          <p:nvPr/>
        </p:nvSpPr>
        <p:spPr>
          <a:xfrm>
            <a:off x="460950" y="2014525"/>
            <a:ext cx="776700" cy="109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8"/>
          <p:cNvSpPr/>
          <p:nvPr/>
        </p:nvSpPr>
        <p:spPr>
          <a:xfrm>
            <a:off x="461150" y="2123700"/>
            <a:ext cx="2802300" cy="16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8"/>
          <p:cNvSpPr/>
          <p:nvPr/>
        </p:nvSpPr>
        <p:spPr>
          <a:xfrm>
            <a:off x="546075" y="2900075"/>
            <a:ext cx="1285800" cy="16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8"/>
          <p:cNvSpPr/>
          <p:nvPr/>
        </p:nvSpPr>
        <p:spPr>
          <a:xfrm>
            <a:off x="546075" y="3130325"/>
            <a:ext cx="2668800" cy="46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8"/>
          <p:cNvSpPr/>
          <p:nvPr/>
        </p:nvSpPr>
        <p:spPr>
          <a:xfrm>
            <a:off x="546075" y="3688575"/>
            <a:ext cx="934200" cy="16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8"/>
          <p:cNvSpPr/>
          <p:nvPr/>
        </p:nvSpPr>
        <p:spPr>
          <a:xfrm>
            <a:off x="533925" y="2366325"/>
            <a:ext cx="4767600" cy="46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8"/>
          <p:cNvSpPr/>
          <p:nvPr/>
        </p:nvSpPr>
        <p:spPr>
          <a:xfrm>
            <a:off x="570325" y="3955475"/>
            <a:ext cx="1006800" cy="16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8"/>
          <p:cNvSpPr/>
          <p:nvPr/>
        </p:nvSpPr>
        <p:spPr>
          <a:xfrm>
            <a:off x="546075" y="4198075"/>
            <a:ext cx="1516500" cy="16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9"/>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 BERT + NN</a:t>
            </a:r>
            <a:endParaRPr/>
          </a:p>
        </p:txBody>
      </p:sp>
      <p:sp>
        <p:nvSpPr>
          <p:cNvPr id="482" name="Google Shape;482;p49"/>
          <p:cNvSpPr txBox="1"/>
          <p:nvPr>
            <p:ph idx="1" type="body"/>
          </p:nvPr>
        </p:nvSpPr>
        <p:spPr>
          <a:xfrm>
            <a:off x="471900" y="1380300"/>
            <a:ext cx="8222100" cy="37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u="sng"/>
              <a:t>Data:</a:t>
            </a:r>
            <a:endParaRPr/>
          </a:p>
          <a:p>
            <a:pPr indent="0" lvl="0" marL="0" rtl="0" algn="l">
              <a:lnSpc>
                <a:spcPct val="115000"/>
              </a:lnSpc>
              <a:spcBef>
                <a:spcPts val="600"/>
              </a:spcBef>
              <a:spcAft>
                <a:spcPts val="0"/>
              </a:spcAft>
              <a:buNone/>
            </a:pPr>
            <a:r>
              <a:rPr lang="en"/>
              <a:t>7483 Yelp reviews on restaurants in Bay Area</a:t>
            </a:r>
            <a:endParaRPr/>
          </a:p>
          <a:p>
            <a:pPr indent="-342900" lvl="0" marL="457200" rtl="0" algn="l">
              <a:lnSpc>
                <a:spcPct val="115000"/>
              </a:lnSpc>
              <a:spcBef>
                <a:spcPts val="0"/>
              </a:spcBef>
              <a:spcAft>
                <a:spcPts val="0"/>
              </a:spcAft>
              <a:buSzPts val="1800"/>
              <a:buChar char="●"/>
            </a:pPr>
            <a:r>
              <a:rPr lang="en"/>
              <a:t>4000 positive (i.e., star rating 4 or 5)</a:t>
            </a:r>
            <a:endParaRPr/>
          </a:p>
          <a:p>
            <a:pPr indent="-342900" lvl="0" marL="457200" rtl="0" algn="l">
              <a:lnSpc>
                <a:spcPct val="115000"/>
              </a:lnSpc>
              <a:spcBef>
                <a:spcPts val="0"/>
              </a:spcBef>
              <a:spcAft>
                <a:spcPts val="0"/>
              </a:spcAft>
              <a:buSzPts val="1800"/>
              <a:buChar char="●"/>
            </a:pPr>
            <a:r>
              <a:rPr lang="en"/>
              <a:t>3483 negative (i.e., star rating 1 or 2)</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a:p>
          <a:p>
            <a:pPr indent="0" lvl="0" marL="0" rtl="0" algn="l">
              <a:spcBef>
                <a:spcPts val="600"/>
              </a:spcBef>
              <a:spcAft>
                <a:spcPts val="600"/>
              </a:spcAft>
              <a:buNone/>
            </a:pPr>
            <a:r>
              <a:t/>
            </a:r>
            <a:endParaRPr/>
          </a:p>
        </p:txBody>
      </p:sp>
      <p:pic>
        <p:nvPicPr>
          <p:cNvPr id="483" name="Google Shape;483;p49"/>
          <p:cNvPicPr preferRelativeResize="0"/>
          <p:nvPr/>
        </p:nvPicPr>
        <p:blipFill>
          <a:blip r:embed="rId3">
            <a:alphaModFix/>
          </a:blip>
          <a:stretch>
            <a:fillRect/>
          </a:stretch>
        </p:blipFill>
        <p:spPr>
          <a:xfrm>
            <a:off x="5048705" y="2195825"/>
            <a:ext cx="3935625" cy="29005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 BERT + NN</a:t>
            </a:r>
            <a:endParaRPr/>
          </a:p>
        </p:txBody>
      </p:sp>
      <p:sp>
        <p:nvSpPr>
          <p:cNvPr id="489" name="Google Shape;489;p50"/>
          <p:cNvSpPr txBox="1"/>
          <p:nvPr>
            <p:ph idx="1" type="body"/>
          </p:nvPr>
        </p:nvSpPr>
        <p:spPr>
          <a:xfrm>
            <a:off x="471900" y="1380300"/>
            <a:ext cx="8222100" cy="37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t>Experiment 1:</a:t>
            </a:r>
            <a:endParaRPr b="1" sz="1700" u="sng"/>
          </a:p>
          <a:p>
            <a:pPr indent="-323850" lvl="0" marL="457200" rtl="0" algn="l">
              <a:spcBef>
                <a:spcPts val="600"/>
              </a:spcBef>
              <a:spcAft>
                <a:spcPts val="0"/>
              </a:spcAft>
              <a:buSzPts val="1500"/>
              <a:buChar char="●"/>
            </a:pPr>
            <a:r>
              <a:rPr lang="en" sz="1500"/>
              <a:t>Epochs: 8</a:t>
            </a:r>
            <a:endParaRPr sz="1500"/>
          </a:p>
          <a:p>
            <a:pPr indent="-323850" lvl="0" marL="457200" rtl="0" algn="l">
              <a:spcBef>
                <a:spcPts val="0"/>
              </a:spcBef>
              <a:spcAft>
                <a:spcPts val="0"/>
              </a:spcAft>
              <a:buSzPts val="1500"/>
              <a:buChar char="●"/>
            </a:pPr>
            <a:r>
              <a:rPr lang="en" sz="1500"/>
              <a:t>Batch size: 32, validation size: 8</a:t>
            </a:r>
            <a:endParaRPr sz="1500"/>
          </a:p>
          <a:p>
            <a:pPr indent="-323850" lvl="0" marL="457200" rtl="0" algn="l">
              <a:spcBef>
                <a:spcPts val="0"/>
              </a:spcBef>
              <a:spcAft>
                <a:spcPts val="0"/>
              </a:spcAft>
              <a:buSzPts val="1500"/>
              <a:buChar char="●"/>
            </a:pPr>
            <a:r>
              <a:rPr lang="en" sz="1500"/>
              <a:t>Learning rate: adamW, with starting learning rate: 10e-5</a:t>
            </a:r>
            <a:endParaRPr sz="1500"/>
          </a:p>
          <a:p>
            <a:pPr indent="-323850" lvl="0" marL="457200" rtl="0" algn="l">
              <a:spcBef>
                <a:spcPts val="0"/>
              </a:spcBef>
              <a:spcAft>
                <a:spcPts val="0"/>
              </a:spcAft>
              <a:buSzPts val="1500"/>
              <a:buChar char="●"/>
            </a:pPr>
            <a:r>
              <a:rPr lang="en" sz="1500"/>
              <a:t>Max sentence length: 128</a:t>
            </a:r>
            <a:endParaRPr sz="1500"/>
          </a:p>
          <a:p>
            <a:pPr indent="0" lvl="0" marL="0" rtl="0" algn="l">
              <a:spcBef>
                <a:spcPts val="600"/>
              </a:spcBef>
              <a:spcAft>
                <a:spcPts val="0"/>
              </a:spcAft>
              <a:buNone/>
            </a:pPr>
            <a:r>
              <a:rPr b="1" lang="en" sz="1700" u="sng"/>
              <a:t>NN Structure:</a:t>
            </a:r>
            <a:endParaRPr sz="1500"/>
          </a:p>
          <a:p>
            <a:pPr indent="-323850" lvl="0" marL="457200" rtl="0" algn="l">
              <a:spcBef>
                <a:spcPts val="600"/>
              </a:spcBef>
              <a:spcAft>
                <a:spcPts val="0"/>
              </a:spcAft>
              <a:buSzPts val="1500"/>
              <a:buChar char="●"/>
            </a:pPr>
            <a:r>
              <a:rPr lang="en" sz="1500"/>
              <a:t>BERT encoder layer</a:t>
            </a:r>
            <a:endParaRPr sz="1500"/>
          </a:p>
          <a:p>
            <a:pPr indent="-323850" lvl="0" marL="457200" rtl="0" algn="l">
              <a:spcBef>
                <a:spcPts val="0"/>
              </a:spcBef>
              <a:spcAft>
                <a:spcPts val="0"/>
              </a:spcAft>
              <a:buSzPts val="1500"/>
              <a:buChar char="●"/>
            </a:pPr>
            <a:r>
              <a:rPr lang="en" sz="1500"/>
              <a:t>One fully-connected linear layer (768, 10) </a:t>
            </a:r>
            <a:endParaRPr sz="1500"/>
          </a:p>
          <a:p>
            <a:pPr indent="-323850" lvl="0" marL="457200" rtl="0" algn="l">
              <a:spcBef>
                <a:spcPts val="0"/>
              </a:spcBef>
              <a:spcAft>
                <a:spcPts val="0"/>
              </a:spcAft>
              <a:buSzPts val="1500"/>
              <a:buChar char="●"/>
            </a:pPr>
            <a:r>
              <a:rPr lang="en" sz="1500"/>
              <a:t>One fully-</a:t>
            </a:r>
            <a:r>
              <a:rPr lang="en" sz="1500"/>
              <a:t>connected</a:t>
            </a:r>
            <a:r>
              <a:rPr lang="en" sz="1500"/>
              <a:t> linear layer (10, 1)</a:t>
            </a:r>
            <a:endParaRPr sz="1500"/>
          </a:p>
          <a:p>
            <a:pPr indent="-323850" lvl="0" marL="457200" rtl="0" algn="l">
              <a:spcBef>
                <a:spcPts val="0"/>
              </a:spcBef>
              <a:spcAft>
                <a:spcPts val="0"/>
              </a:spcAft>
              <a:buSzPts val="1500"/>
              <a:buChar char="●"/>
            </a:pPr>
            <a:r>
              <a:rPr lang="en" sz="1500"/>
              <a:t>Activation</a:t>
            </a:r>
            <a:r>
              <a:rPr lang="en" sz="1500"/>
              <a:t> </a:t>
            </a:r>
            <a:r>
              <a:rPr lang="en" sz="1500"/>
              <a:t>function</a:t>
            </a:r>
            <a:r>
              <a:rPr lang="en" sz="1500"/>
              <a:t>: ReLU</a:t>
            </a:r>
            <a:endParaRPr sz="1500"/>
          </a:p>
          <a:p>
            <a:pPr indent="0" lvl="0" marL="0" rtl="0" algn="l">
              <a:spcBef>
                <a:spcPts val="600"/>
              </a:spcBef>
              <a:spcAft>
                <a:spcPts val="600"/>
              </a:spcAft>
              <a:buNone/>
            </a:pPr>
            <a:r>
              <a:t/>
            </a:r>
            <a:endParaRPr sz="1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1"/>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 of our Model</a:t>
            </a:r>
            <a:endParaRPr/>
          </a:p>
        </p:txBody>
      </p:sp>
      <p:pic>
        <p:nvPicPr>
          <p:cNvPr id="495" name="Google Shape;495;p51"/>
          <p:cNvPicPr preferRelativeResize="0"/>
          <p:nvPr/>
        </p:nvPicPr>
        <p:blipFill>
          <a:blip r:embed="rId3">
            <a:alphaModFix/>
          </a:blip>
          <a:stretch>
            <a:fillRect/>
          </a:stretch>
        </p:blipFill>
        <p:spPr>
          <a:xfrm>
            <a:off x="1014400" y="1182713"/>
            <a:ext cx="7115175" cy="3876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RPA Project</a:t>
            </a:r>
            <a:endParaRPr/>
          </a:p>
        </p:txBody>
      </p:sp>
      <p:sp>
        <p:nvSpPr>
          <p:cNvPr id="89" name="Google Shape;89;p16"/>
          <p:cNvSpPr txBox="1"/>
          <p:nvPr>
            <p:ph idx="4294967295" type="body"/>
          </p:nvPr>
        </p:nvSpPr>
        <p:spPr>
          <a:xfrm>
            <a:off x="303425" y="1052100"/>
            <a:ext cx="4455300" cy="38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Question:</a:t>
            </a:r>
            <a:r>
              <a:rPr b="1" lang="en"/>
              <a:t> </a:t>
            </a:r>
            <a:endParaRPr b="1"/>
          </a:p>
          <a:p>
            <a:pPr indent="-342900" lvl="0" marL="457200" rtl="0" algn="l">
              <a:spcBef>
                <a:spcPts val="1600"/>
              </a:spcBef>
              <a:spcAft>
                <a:spcPts val="0"/>
              </a:spcAft>
              <a:buSzPts val="1800"/>
              <a:buChar char="●"/>
            </a:pPr>
            <a:r>
              <a:rPr lang="en" sz="1800"/>
              <a:t>How does </a:t>
            </a:r>
            <a:r>
              <a:rPr lang="en"/>
              <a:t>the socioeconomic environment, specifically uncertainties in the current moment, </a:t>
            </a:r>
            <a:r>
              <a:rPr lang="en" sz="1800"/>
              <a:t> influence consumers</a:t>
            </a:r>
            <a:r>
              <a:rPr lang="en"/>
              <a:t>’</a:t>
            </a:r>
            <a:r>
              <a:rPr lang="en" sz="1800"/>
              <a:t> pursuit of different values?</a:t>
            </a:r>
            <a:endParaRPr sz="1800"/>
          </a:p>
          <a:p>
            <a:pPr indent="0" lvl="0" marL="0" rtl="0" algn="l">
              <a:spcBef>
                <a:spcPts val="1600"/>
              </a:spcBef>
              <a:spcAft>
                <a:spcPts val="0"/>
              </a:spcAft>
              <a:buNone/>
            </a:pPr>
            <a:r>
              <a:rPr b="1" lang="en" sz="2200"/>
              <a:t>Solution:</a:t>
            </a:r>
            <a:r>
              <a:rPr lang="en" sz="2200"/>
              <a:t> </a:t>
            </a:r>
            <a:endParaRPr sz="2200"/>
          </a:p>
          <a:p>
            <a:pPr indent="-342900" lvl="0" marL="457200" rtl="0" algn="l">
              <a:spcBef>
                <a:spcPts val="1600"/>
              </a:spcBef>
              <a:spcAft>
                <a:spcPts val="0"/>
              </a:spcAft>
              <a:buSzPts val="1800"/>
              <a:buChar char="●"/>
            </a:pPr>
            <a:r>
              <a:rPr lang="en"/>
              <a:t>NLP on user-generated-content (UGC)</a:t>
            </a:r>
            <a:endParaRPr/>
          </a:p>
        </p:txBody>
      </p:sp>
      <p:pic>
        <p:nvPicPr>
          <p:cNvPr id="90" name="Google Shape;90;p16"/>
          <p:cNvPicPr preferRelativeResize="0"/>
          <p:nvPr/>
        </p:nvPicPr>
        <p:blipFill>
          <a:blip r:embed="rId3">
            <a:alphaModFix/>
          </a:blip>
          <a:stretch>
            <a:fillRect/>
          </a:stretch>
        </p:blipFill>
        <p:spPr>
          <a:xfrm>
            <a:off x="4657200" y="1613376"/>
            <a:ext cx="4298026" cy="2771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2"/>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Overrated Yelp Reviews</a:t>
            </a:r>
            <a:endParaRPr/>
          </a:p>
        </p:txBody>
      </p:sp>
      <p:sp>
        <p:nvSpPr>
          <p:cNvPr id="501" name="Google Shape;501;p52"/>
          <p:cNvSpPr txBox="1"/>
          <p:nvPr>
            <p:ph idx="1" type="body"/>
          </p:nvPr>
        </p:nvSpPr>
        <p:spPr>
          <a:xfrm>
            <a:off x="471900" y="1622950"/>
            <a:ext cx="6177600" cy="345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rgbClr val="000000"/>
                </a:solidFill>
                <a:highlight>
                  <a:srgbClr val="FFFFFF"/>
                </a:highlight>
                <a:latin typeface="Arial"/>
                <a:ea typeface="Arial"/>
                <a:cs typeface="Arial"/>
                <a:sym typeface="Arial"/>
              </a:rPr>
              <a:t>"Went in to pick up my pizza that I ordered online. It wasn't ready so they told me to wait. 15 mins later the doors swing open and I can see my pizza waiting on the counter. I go up to the front to ask if my pizza was ready the girl in the front forgot that I was waiting for pizza and asked my pick up name again. </a:t>
            </a:r>
            <a:r>
              <a:rPr b="1" lang="en" sz="1350">
                <a:solidFill>
                  <a:srgbClr val="FF0000"/>
                </a:solidFill>
                <a:highlight>
                  <a:srgbClr val="FFFFFF"/>
                </a:highlight>
                <a:latin typeface="Arial"/>
                <a:ea typeface="Arial"/>
                <a:cs typeface="Arial"/>
                <a:sym typeface="Arial"/>
              </a:rPr>
              <a:t>I don't know how long it was waiting on the back counter for</a:t>
            </a:r>
            <a:r>
              <a:rPr lang="en" sz="1350">
                <a:solidFill>
                  <a:srgbClr val="000000"/>
                </a:solidFill>
                <a:highlight>
                  <a:srgbClr val="FFFFFF"/>
                </a:highlight>
                <a:latin typeface="Arial"/>
                <a:ea typeface="Arial"/>
                <a:cs typeface="Arial"/>
                <a:sym typeface="Arial"/>
              </a:rPr>
              <a:t> but when I got home the pizza was good however, service was dry"</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6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spcBef>
                <a:spcPts val="6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rPr lang="en" sz="1350">
                <a:solidFill>
                  <a:srgbClr val="000000"/>
                </a:solidFill>
                <a:highlight>
                  <a:srgbClr val="FFFFFF"/>
                </a:highlight>
                <a:latin typeface="Arial"/>
                <a:ea typeface="Arial"/>
                <a:cs typeface="Arial"/>
                <a:sym typeface="Arial"/>
              </a:rPr>
              <a:t>"</a:t>
            </a:r>
            <a:r>
              <a:rPr b="1" lang="en" sz="1350">
                <a:solidFill>
                  <a:srgbClr val="FF0000"/>
                </a:solidFill>
                <a:highlight>
                  <a:srgbClr val="FFFFFF"/>
                </a:highlight>
                <a:latin typeface="Arial"/>
                <a:ea typeface="Arial"/>
                <a:cs typeface="Arial"/>
                <a:sym typeface="Arial"/>
              </a:rPr>
              <a:t>A waiter dropped a plate and the power went out</a:t>
            </a:r>
            <a:r>
              <a:rPr lang="en" sz="1350">
                <a:solidFill>
                  <a:srgbClr val="000000"/>
                </a:solidFill>
                <a:highlight>
                  <a:srgbClr val="FFFFFF"/>
                </a:highlight>
                <a:latin typeface="Arial"/>
                <a:ea typeface="Arial"/>
                <a:cs typeface="Arial"/>
                <a:sym typeface="Arial"/>
              </a:rPr>
              <a:t>... \nAlso they will put stuff in your food that's clearly not on the menu description"</a:t>
            </a:r>
            <a:endParaRPr sz="1350">
              <a:solidFill>
                <a:srgbClr val="000000"/>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600"/>
              </a:spcAft>
              <a:buNone/>
            </a:pPr>
            <a:r>
              <a:t/>
            </a:r>
            <a:endParaRPr sz="900">
              <a:solidFill>
                <a:srgbClr val="000000"/>
              </a:solidFill>
              <a:highlight>
                <a:srgbClr val="F5F5F5"/>
              </a:highlight>
              <a:latin typeface="Arial"/>
              <a:ea typeface="Arial"/>
              <a:cs typeface="Arial"/>
              <a:sym typeface="Arial"/>
            </a:endParaRPr>
          </a:p>
        </p:txBody>
      </p:sp>
      <p:sp>
        <p:nvSpPr>
          <p:cNvPr id="502" name="Google Shape;502;p52"/>
          <p:cNvSpPr txBox="1"/>
          <p:nvPr/>
        </p:nvSpPr>
        <p:spPr>
          <a:xfrm>
            <a:off x="8026250" y="1891450"/>
            <a:ext cx="1248600" cy="2921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800">
                <a:highlight>
                  <a:schemeClr val="lt1"/>
                </a:highlight>
              </a:rPr>
              <a:t>0.006646</a:t>
            </a:r>
            <a:endParaRPr sz="1800">
              <a:highlight>
                <a:schemeClr val="lt1"/>
              </a:highlight>
            </a:endParaRPr>
          </a:p>
          <a:p>
            <a:pPr indent="0" lvl="0" marL="0" rtl="0" algn="l">
              <a:lnSpc>
                <a:spcPct val="120000"/>
              </a:lnSpc>
              <a:spcBef>
                <a:spcPts val="600"/>
              </a:spcBef>
              <a:spcAft>
                <a:spcPts val="0"/>
              </a:spcAft>
              <a:buNone/>
            </a:pPr>
            <a:r>
              <a:t/>
            </a:r>
            <a:endParaRPr sz="1800">
              <a:highlight>
                <a:schemeClr val="lt1"/>
              </a:highlight>
            </a:endParaRPr>
          </a:p>
          <a:p>
            <a:pPr indent="0" lvl="0" marL="0" rtl="0" algn="l">
              <a:lnSpc>
                <a:spcPct val="120000"/>
              </a:lnSpc>
              <a:spcBef>
                <a:spcPts val="600"/>
              </a:spcBef>
              <a:spcAft>
                <a:spcPts val="0"/>
              </a:spcAft>
              <a:buNone/>
            </a:pPr>
            <a:r>
              <a:t/>
            </a:r>
            <a:endParaRPr sz="1800">
              <a:highlight>
                <a:schemeClr val="lt1"/>
              </a:highlight>
            </a:endParaRPr>
          </a:p>
          <a:p>
            <a:pPr indent="0" lvl="0" marL="0" rtl="0" algn="l">
              <a:lnSpc>
                <a:spcPct val="120000"/>
              </a:lnSpc>
              <a:spcBef>
                <a:spcPts val="600"/>
              </a:spcBef>
              <a:spcAft>
                <a:spcPts val="0"/>
              </a:spcAft>
              <a:buNone/>
            </a:pPr>
            <a:r>
              <a:t/>
            </a:r>
            <a:endParaRPr sz="1800">
              <a:highlight>
                <a:schemeClr val="lt1"/>
              </a:highlight>
            </a:endParaRPr>
          </a:p>
          <a:p>
            <a:pPr indent="0" lvl="0" marL="0" rtl="0" algn="l">
              <a:lnSpc>
                <a:spcPct val="120000"/>
              </a:lnSpc>
              <a:spcBef>
                <a:spcPts val="600"/>
              </a:spcBef>
              <a:spcAft>
                <a:spcPts val="0"/>
              </a:spcAft>
              <a:buNone/>
            </a:pPr>
            <a:r>
              <a:t/>
            </a:r>
            <a:endParaRPr sz="1800">
              <a:highlight>
                <a:schemeClr val="lt1"/>
              </a:highlight>
            </a:endParaRPr>
          </a:p>
          <a:p>
            <a:pPr indent="0" lvl="0" marL="0" rtl="0" algn="l">
              <a:lnSpc>
                <a:spcPct val="120000"/>
              </a:lnSpc>
              <a:spcBef>
                <a:spcPts val="600"/>
              </a:spcBef>
              <a:spcAft>
                <a:spcPts val="0"/>
              </a:spcAft>
              <a:buNone/>
            </a:pPr>
            <a:r>
              <a:rPr lang="en" sz="1800">
                <a:highlight>
                  <a:srgbClr val="F5F5F5"/>
                </a:highlight>
              </a:rPr>
              <a:t>0.087540 </a:t>
            </a:r>
            <a:endParaRPr sz="1800">
              <a:highlight>
                <a:srgbClr val="F5F5F5"/>
              </a:highlight>
            </a:endParaRPr>
          </a:p>
          <a:p>
            <a:pPr indent="0" lvl="0" marL="0" rtl="0" algn="l">
              <a:lnSpc>
                <a:spcPct val="120000"/>
              </a:lnSpc>
              <a:spcBef>
                <a:spcPts val="600"/>
              </a:spcBef>
              <a:spcAft>
                <a:spcPts val="0"/>
              </a:spcAft>
              <a:buNone/>
            </a:pPr>
            <a:r>
              <a:t/>
            </a:r>
            <a:endParaRPr sz="1800">
              <a:highlight>
                <a:srgbClr val="F5F5F5"/>
              </a:highlight>
            </a:endParaRPr>
          </a:p>
          <a:p>
            <a:pPr indent="0" lvl="0" marL="0" rtl="0" algn="l">
              <a:lnSpc>
                <a:spcPct val="120000"/>
              </a:lnSpc>
              <a:spcBef>
                <a:spcPts val="600"/>
              </a:spcBef>
              <a:spcAft>
                <a:spcPts val="0"/>
              </a:spcAft>
              <a:buNone/>
            </a:pPr>
            <a:r>
              <a:t/>
            </a:r>
            <a:endParaRPr sz="1800">
              <a:highlight>
                <a:schemeClr val="lt1"/>
              </a:highlight>
            </a:endParaRPr>
          </a:p>
          <a:p>
            <a:pPr indent="0" lvl="0" marL="0" rtl="0" algn="l">
              <a:lnSpc>
                <a:spcPct val="120000"/>
              </a:lnSpc>
              <a:spcBef>
                <a:spcPts val="600"/>
              </a:spcBef>
              <a:spcAft>
                <a:spcPts val="600"/>
              </a:spcAft>
              <a:buNone/>
            </a:pPr>
            <a:r>
              <a:t/>
            </a:r>
            <a:endParaRPr sz="1800">
              <a:highlight>
                <a:srgbClr val="F5F5F5"/>
              </a:highlight>
            </a:endParaRPr>
          </a:p>
        </p:txBody>
      </p:sp>
      <p:cxnSp>
        <p:nvCxnSpPr>
          <p:cNvPr id="503" name="Google Shape;503;p52"/>
          <p:cNvCxnSpPr/>
          <p:nvPr/>
        </p:nvCxnSpPr>
        <p:spPr>
          <a:xfrm>
            <a:off x="7897975" y="2397538"/>
            <a:ext cx="449400" cy="0"/>
          </a:xfrm>
          <a:prstGeom prst="straightConnector1">
            <a:avLst/>
          </a:prstGeom>
          <a:noFill/>
          <a:ln cap="flat" cmpd="sng" w="28575">
            <a:solidFill>
              <a:schemeClr val="dk2"/>
            </a:solidFill>
            <a:prstDash val="solid"/>
            <a:round/>
            <a:headEnd len="med" w="med" type="none"/>
            <a:tailEnd len="med" w="med" type="triangle"/>
          </a:ln>
        </p:spPr>
      </p:cxnSp>
      <p:cxnSp>
        <p:nvCxnSpPr>
          <p:cNvPr id="504" name="Google Shape;504;p52"/>
          <p:cNvCxnSpPr/>
          <p:nvPr/>
        </p:nvCxnSpPr>
        <p:spPr>
          <a:xfrm>
            <a:off x="7942263" y="4431188"/>
            <a:ext cx="449400" cy="0"/>
          </a:xfrm>
          <a:prstGeom prst="straightConnector1">
            <a:avLst/>
          </a:prstGeom>
          <a:noFill/>
          <a:ln cap="flat" cmpd="sng" w="28575">
            <a:solidFill>
              <a:schemeClr val="dk2"/>
            </a:solidFill>
            <a:prstDash val="solid"/>
            <a:round/>
            <a:headEnd len="med" w="med" type="none"/>
            <a:tailEnd len="med" w="med" type="triangle"/>
          </a:ln>
        </p:spPr>
      </p:cxnSp>
      <p:sp>
        <p:nvSpPr>
          <p:cNvPr id="505" name="Google Shape;505;p52"/>
          <p:cNvSpPr/>
          <p:nvPr/>
        </p:nvSpPr>
        <p:spPr>
          <a:xfrm>
            <a:off x="8534675" y="2248925"/>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2"/>
          <p:cNvSpPr/>
          <p:nvPr/>
        </p:nvSpPr>
        <p:spPr>
          <a:xfrm>
            <a:off x="8534700" y="4300088"/>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2"/>
          <p:cNvSpPr txBox="1"/>
          <p:nvPr/>
        </p:nvSpPr>
        <p:spPr>
          <a:xfrm>
            <a:off x="3016650" y="1186025"/>
            <a:ext cx="7947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Reviews                                                                                  </a:t>
            </a:r>
            <a:endParaRPr b="1">
              <a:latin typeface="Roboto"/>
              <a:ea typeface="Roboto"/>
              <a:cs typeface="Roboto"/>
              <a:sym typeface="Roboto"/>
            </a:endParaRPr>
          </a:p>
        </p:txBody>
      </p:sp>
      <p:sp>
        <p:nvSpPr>
          <p:cNvPr id="508" name="Google Shape;508;p52"/>
          <p:cNvSpPr txBox="1"/>
          <p:nvPr/>
        </p:nvSpPr>
        <p:spPr>
          <a:xfrm>
            <a:off x="6824325" y="1198475"/>
            <a:ext cx="9363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Rating</a:t>
            </a:r>
            <a:endParaRPr b="1">
              <a:latin typeface="Roboto"/>
              <a:ea typeface="Roboto"/>
              <a:cs typeface="Roboto"/>
              <a:sym typeface="Roboto"/>
            </a:endParaRPr>
          </a:p>
        </p:txBody>
      </p:sp>
      <p:sp>
        <p:nvSpPr>
          <p:cNvPr id="509" name="Google Shape;509;p52"/>
          <p:cNvSpPr txBox="1"/>
          <p:nvPr/>
        </p:nvSpPr>
        <p:spPr>
          <a:xfrm>
            <a:off x="8054100" y="1223475"/>
            <a:ext cx="10899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Prediction</a:t>
            </a:r>
            <a:endParaRPr b="1">
              <a:latin typeface="Roboto"/>
              <a:ea typeface="Roboto"/>
              <a:cs typeface="Roboto"/>
              <a:sym typeface="Roboto"/>
            </a:endParaRPr>
          </a:p>
        </p:txBody>
      </p:sp>
      <p:cxnSp>
        <p:nvCxnSpPr>
          <p:cNvPr id="510" name="Google Shape;510;p52"/>
          <p:cNvCxnSpPr/>
          <p:nvPr/>
        </p:nvCxnSpPr>
        <p:spPr>
          <a:xfrm>
            <a:off x="307575" y="1622950"/>
            <a:ext cx="8664000" cy="37500"/>
          </a:xfrm>
          <a:prstGeom prst="straightConnector1">
            <a:avLst/>
          </a:prstGeom>
          <a:noFill/>
          <a:ln cap="flat" cmpd="sng" w="38100">
            <a:solidFill>
              <a:schemeClr val="dk2"/>
            </a:solidFill>
            <a:prstDash val="solid"/>
            <a:round/>
            <a:headEnd len="med" w="med" type="none"/>
            <a:tailEnd len="med" w="med" type="none"/>
          </a:ln>
        </p:spPr>
      </p:cxnSp>
      <p:sp>
        <p:nvSpPr>
          <p:cNvPr id="511" name="Google Shape;511;p52"/>
          <p:cNvSpPr/>
          <p:nvPr/>
        </p:nvSpPr>
        <p:spPr>
          <a:xfrm>
            <a:off x="7274863" y="2223325"/>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2"/>
          <p:cNvSpPr/>
          <p:nvPr/>
        </p:nvSpPr>
        <p:spPr>
          <a:xfrm>
            <a:off x="7047888" y="2223325"/>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2"/>
          <p:cNvSpPr/>
          <p:nvPr/>
        </p:nvSpPr>
        <p:spPr>
          <a:xfrm>
            <a:off x="7537063" y="2223325"/>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2"/>
          <p:cNvSpPr/>
          <p:nvPr/>
        </p:nvSpPr>
        <p:spPr>
          <a:xfrm>
            <a:off x="6785688" y="2223325"/>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2"/>
          <p:cNvSpPr/>
          <p:nvPr/>
        </p:nvSpPr>
        <p:spPr>
          <a:xfrm>
            <a:off x="7274863" y="4300088"/>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2"/>
          <p:cNvSpPr/>
          <p:nvPr/>
        </p:nvSpPr>
        <p:spPr>
          <a:xfrm>
            <a:off x="7047888" y="4300088"/>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2"/>
          <p:cNvSpPr/>
          <p:nvPr/>
        </p:nvSpPr>
        <p:spPr>
          <a:xfrm>
            <a:off x="7537063" y="4300088"/>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2"/>
          <p:cNvSpPr/>
          <p:nvPr/>
        </p:nvSpPr>
        <p:spPr>
          <a:xfrm>
            <a:off x="6785688" y="4300088"/>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Underrated Yelp </a:t>
            </a:r>
            <a:r>
              <a:rPr lang="en"/>
              <a:t>Reviews</a:t>
            </a:r>
            <a:endParaRPr/>
          </a:p>
        </p:txBody>
      </p:sp>
      <p:sp>
        <p:nvSpPr>
          <p:cNvPr id="524" name="Google Shape;524;p53"/>
          <p:cNvSpPr txBox="1"/>
          <p:nvPr>
            <p:ph idx="1" type="body"/>
          </p:nvPr>
        </p:nvSpPr>
        <p:spPr>
          <a:xfrm>
            <a:off x="307575" y="1935075"/>
            <a:ext cx="6414900" cy="304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00000"/>
                </a:solidFill>
                <a:highlight>
                  <a:srgbClr val="FFFFFF"/>
                </a:highlight>
                <a:latin typeface="Arial"/>
                <a:ea typeface="Arial"/>
                <a:cs typeface="Arial"/>
                <a:sym typeface="Arial"/>
              </a:rPr>
              <a:t>"My friends and I came here on a Monday evening (with reservations), which you definitely do not need because it was pretty empty around 730pm. \n\nI was excited about coming to eat here because I've heard stories about how good their uni pasta and lobster garlic noodles were. The menu itself sounded really good too. \n\nWe were greeted and seated immediately. </a:t>
            </a:r>
            <a:r>
              <a:rPr b="1" lang="en" sz="1050">
                <a:solidFill>
                  <a:srgbClr val="FF0000"/>
                </a:solidFill>
                <a:highlight>
                  <a:srgbClr val="FFFFFF"/>
                </a:highlight>
                <a:latin typeface="Arial"/>
                <a:ea typeface="Arial"/>
                <a:cs typeface="Arial"/>
                <a:sym typeface="Arial"/>
              </a:rPr>
              <a:t>The workers were kind and attentive</a:t>
            </a:r>
            <a:r>
              <a:rPr lang="en" sz="1050">
                <a:solidFill>
                  <a:srgbClr val="000000"/>
                </a:solidFill>
                <a:highlight>
                  <a:srgbClr val="FFFFFF"/>
                </a:highlight>
                <a:latin typeface="Arial"/>
                <a:ea typeface="Arial"/>
                <a:cs typeface="Arial"/>
                <a:sym typeface="Arial"/>
              </a:rPr>
              <a:t>. We ordered:\n1. lobster garlic noodles - okay, not great\n2. uni pasta - very creamy and thick, tasted more like Alfredo\n3. grilled Cajun garlic oysters - similar to a seafood boil and over cooked \n4. fried calamari - really good breading, thin and crunchy\n5. Oyster platter \n6. Brussel sprouts - </a:t>
            </a:r>
            <a:r>
              <a:rPr b="1" lang="en" sz="1050">
                <a:solidFill>
                  <a:srgbClr val="FF0000"/>
                </a:solidFill>
                <a:highlight>
                  <a:srgbClr val="FFFFFF"/>
                </a:highlight>
                <a:latin typeface="Arial"/>
                <a:ea typeface="Arial"/>
                <a:cs typeface="Arial"/>
                <a:sym typeface="Arial"/>
              </a:rPr>
              <a:t>really good flavor</a:t>
            </a:r>
            <a:r>
              <a:rPr lang="en" sz="1050">
                <a:solidFill>
                  <a:srgbClr val="000000"/>
                </a:solidFill>
                <a:highlight>
                  <a:srgbClr val="FFFFFF"/>
                </a:highlight>
                <a:latin typeface="Arial"/>
                <a:ea typeface="Arial"/>
                <a:cs typeface="Arial"/>
                <a:sym typeface="Arial"/>
              </a:rPr>
              <a:t>\n\nI wouldn't come back just for the restaurant but if I were in the area, I'd come back mainly for the appetizers and sides instead of the entrees."</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sz="900">
              <a:solidFill>
                <a:srgbClr val="000000"/>
              </a:solidFill>
              <a:highlight>
                <a:srgbClr val="FFFFFF"/>
              </a:highlight>
              <a:latin typeface="Arial"/>
              <a:ea typeface="Arial"/>
              <a:cs typeface="Arial"/>
              <a:sym typeface="Arial"/>
            </a:endParaRPr>
          </a:p>
          <a:p>
            <a:pPr indent="0" lvl="0" marL="0" rtl="0" algn="l">
              <a:lnSpc>
                <a:spcPct val="115000"/>
              </a:lnSpc>
              <a:spcBef>
                <a:spcPts val="900"/>
              </a:spcBef>
              <a:spcAft>
                <a:spcPts val="0"/>
              </a:spcAft>
              <a:buNone/>
            </a:pPr>
            <a:r>
              <a:t/>
            </a:r>
            <a:endParaRPr sz="900">
              <a:solidFill>
                <a:srgbClr val="000000"/>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 sz="1050">
                <a:solidFill>
                  <a:srgbClr val="000000"/>
                </a:solidFill>
                <a:highlight>
                  <a:srgbClr val="FFFFFF"/>
                </a:highlight>
                <a:latin typeface="Arial"/>
                <a:ea typeface="Arial"/>
                <a:cs typeface="Arial"/>
                <a:sym typeface="Arial"/>
              </a:rPr>
              <a:t>Gave it a try. Salad was pretty good. Fried chicken looked delicious but needed a little more flavor and a bit dry, steak with mushrooms wasn't tasty but the next day we used it for burritos and it was good! Mashed potatoes just needed a little more moisture. </a:t>
            </a:r>
            <a:r>
              <a:rPr b="1" lang="en" sz="1050">
                <a:solidFill>
                  <a:srgbClr val="FF0000"/>
                </a:solidFill>
                <a:highlight>
                  <a:srgbClr val="FFFFFF"/>
                </a:highlight>
                <a:latin typeface="Arial"/>
                <a:ea typeface="Arial"/>
                <a:cs typeface="Arial"/>
                <a:sym typeface="Arial"/>
              </a:rPr>
              <a:t>Portions are awesome</a:t>
            </a:r>
            <a:r>
              <a:rPr lang="en" sz="1050">
                <a:solidFill>
                  <a:srgbClr val="000000"/>
                </a:solidFill>
                <a:highlight>
                  <a:srgbClr val="FFFFFF"/>
                </a:highlight>
                <a:latin typeface="Arial"/>
                <a:ea typeface="Arial"/>
                <a:cs typeface="Arial"/>
                <a:sym typeface="Arial"/>
              </a:rPr>
              <a:t>!</a:t>
            </a:r>
            <a:endParaRPr sz="1050">
              <a:solidFill>
                <a:srgbClr val="000000"/>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600"/>
              </a:spcAft>
              <a:buNone/>
            </a:pPr>
            <a:r>
              <a:t/>
            </a:r>
            <a:endParaRPr/>
          </a:p>
        </p:txBody>
      </p:sp>
      <p:sp>
        <p:nvSpPr>
          <p:cNvPr id="525" name="Google Shape;525;p53"/>
          <p:cNvSpPr txBox="1"/>
          <p:nvPr/>
        </p:nvSpPr>
        <p:spPr>
          <a:xfrm>
            <a:off x="3016650" y="1186025"/>
            <a:ext cx="12486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Reviews                                                                                  </a:t>
            </a:r>
            <a:endParaRPr b="1">
              <a:latin typeface="Roboto"/>
              <a:ea typeface="Roboto"/>
              <a:cs typeface="Roboto"/>
              <a:sym typeface="Roboto"/>
            </a:endParaRPr>
          </a:p>
        </p:txBody>
      </p:sp>
      <p:cxnSp>
        <p:nvCxnSpPr>
          <p:cNvPr id="526" name="Google Shape;526;p53"/>
          <p:cNvCxnSpPr/>
          <p:nvPr/>
        </p:nvCxnSpPr>
        <p:spPr>
          <a:xfrm>
            <a:off x="307575" y="1622950"/>
            <a:ext cx="8664000" cy="37500"/>
          </a:xfrm>
          <a:prstGeom prst="straightConnector1">
            <a:avLst/>
          </a:prstGeom>
          <a:noFill/>
          <a:ln cap="flat" cmpd="sng" w="38100">
            <a:solidFill>
              <a:schemeClr val="dk2"/>
            </a:solidFill>
            <a:prstDash val="solid"/>
            <a:round/>
            <a:headEnd len="med" w="med" type="none"/>
            <a:tailEnd len="med" w="med" type="none"/>
          </a:ln>
        </p:spPr>
      </p:cxnSp>
      <p:sp>
        <p:nvSpPr>
          <p:cNvPr id="527" name="Google Shape;527;p53"/>
          <p:cNvSpPr txBox="1"/>
          <p:nvPr/>
        </p:nvSpPr>
        <p:spPr>
          <a:xfrm>
            <a:off x="7954400" y="2147600"/>
            <a:ext cx="1195800" cy="511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600"/>
              </a:spcAft>
              <a:buNone/>
            </a:pPr>
            <a:r>
              <a:rPr lang="en" sz="1800">
                <a:highlight>
                  <a:schemeClr val="lt1"/>
                </a:highlight>
              </a:rPr>
              <a:t>0.546306</a:t>
            </a:r>
            <a:endParaRPr sz="1800">
              <a:latin typeface="Roboto"/>
              <a:ea typeface="Roboto"/>
              <a:cs typeface="Roboto"/>
              <a:sym typeface="Roboto"/>
            </a:endParaRPr>
          </a:p>
        </p:txBody>
      </p:sp>
      <p:sp>
        <p:nvSpPr>
          <p:cNvPr id="528" name="Google Shape;528;p53"/>
          <p:cNvSpPr txBox="1"/>
          <p:nvPr/>
        </p:nvSpPr>
        <p:spPr>
          <a:xfrm>
            <a:off x="7954407" y="3658350"/>
            <a:ext cx="1195800" cy="6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highlight>
                  <a:srgbClr val="F5F5F5"/>
                </a:highlight>
              </a:rPr>
              <a:t>0.996903</a:t>
            </a:r>
            <a:endParaRPr sz="1800">
              <a:latin typeface="Roboto"/>
              <a:ea typeface="Roboto"/>
              <a:cs typeface="Roboto"/>
              <a:sym typeface="Roboto"/>
            </a:endParaRPr>
          </a:p>
        </p:txBody>
      </p:sp>
      <p:sp>
        <p:nvSpPr>
          <p:cNvPr id="529" name="Google Shape;529;p53"/>
          <p:cNvSpPr/>
          <p:nvPr/>
        </p:nvSpPr>
        <p:spPr>
          <a:xfrm>
            <a:off x="8648175" y="40818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3"/>
          <p:cNvSpPr/>
          <p:nvPr/>
        </p:nvSpPr>
        <p:spPr>
          <a:xfrm>
            <a:off x="8421200" y="40818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3"/>
          <p:cNvSpPr/>
          <p:nvPr/>
        </p:nvSpPr>
        <p:spPr>
          <a:xfrm>
            <a:off x="8910375" y="40818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3"/>
          <p:cNvSpPr/>
          <p:nvPr/>
        </p:nvSpPr>
        <p:spPr>
          <a:xfrm>
            <a:off x="8159000" y="40818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 name="Google Shape;533;p53"/>
          <p:cNvCxnSpPr/>
          <p:nvPr/>
        </p:nvCxnSpPr>
        <p:spPr>
          <a:xfrm>
            <a:off x="7447400" y="2665350"/>
            <a:ext cx="449400" cy="0"/>
          </a:xfrm>
          <a:prstGeom prst="straightConnector1">
            <a:avLst/>
          </a:prstGeom>
          <a:noFill/>
          <a:ln cap="flat" cmpd="sng" w="28575">
            <a:solidFill>
              <a:schemeClr val="dk2"/>
            </a:solidFill>
            <a:prstDash val="solid"/>
            <a:round/>
            <a:headEnd len="med" w="med" type="none"/>
            <a:tailEnd len="med" w="med" type="triangle"/>
          </a:ln>
        </p:spPr>
      </p:cxnSp>
      <p:cxnSp>
        <p:nvCxnSpPr>
          <p:cNvPr id="534" name="Google Shape;534;p53"/>
          <p:cNvCxnSpPr/>
          <p:nvPr/>
        </p:nvCxnSpPr>
        <p:spPr>
          <a:xfrm>
            <a:off x="7460625" y="4212888"/>
            <a:ext cx="449400" cy="0"/>
          </a:xfrm>
          <a:prstGeom prst="straightConnector1">
            <a:avLst/>
          </a:prstGeom>
          <a:noFill/>
          <a:ln cap="flat" cmpd="sng" w="28575">
            <a:solidFill>
              <a:schemeClr val="dk2"/>
            </a:solidFill>
            <a:prstDash val="solid"/>
            <a:round/>
            <a:headEnd len="med" w="med" type="none"/>
            <a:tailEnd len="med" w="med" type="triangle"/>
          </a:ln>
        </p:spPr>
      </p:cxnSp>
      <p:sp>
        <p:nvSpPr>
          <p:cNvPr id="535" name="Google Shape;535;p53"/>
          <p:cNvSpPr/>
          <p:nvPr/>
        </p:nvSpPr>
        <p:spPr>
          <a:xfrm>
            <a:off x="8421200" y="25283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3"/>
          <p:cNvSpPr/>
          <p:nvPr/>
        </p:nvSpPr>
        <p:spPr>
          <a:xfrm>
            <a:off x="8683400" y="25283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3"/>
          <p:cNvSpPr/>
          <p:nvPr/>
        </p:nvSpPr>
        <p:spPr>
          <a:xfrm>
            <a:off x="8159000" y="253425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3"/>
          <p:cNvSpPr/>
          <p:nvPr/>
        </p:nvSpPr>
        <p:spPr>
          <a:xfrm>
            <a:off x="7932025" y="40818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3"/>
          <p:cNvSpPr/>
          <p:nvPr/>
        </p:nvSpPr>
        <p:spPr>
          <a:xfrm>
            <a:off x="6984675" y="25283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3"/>
          <p:cNvSpPr/>
          <p:nvPr/>
        </p:nvSpPr>
        <p:spPr>
          <a:xfrm>
            <a:off x="6722475" y="25283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3"/>
          <p:cNvSpPr/>
          <p:nvPr/>
        </p:nvSpPr>
        <p:spPr>
          <a:xfrm>
            <a:off x="7091550" y="409515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3"/>
          <p:cNvSpPr/>
          <p:nvPr/>
        </p:nvSpPr>
        <p:spPr>
          <a:xfrm>
            <a:off x="6829350" y="409515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3"/>
          <p:cNvSpPr txBox="1"/>
          <p:nvPr/>
        </p:nvSpPr>
        <p:spPr>
          <a:xfrm>
            <a:off x="6824325" y="1198475"/>
            <a:ext cx="9363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Rating</a:t>
            </a:r>
            <a:endParaRPr b="1">
              <a:latin typeface="Roboto"/>
              <a:ea typeface="Roboto"/>
              <a:cs typeface="Roboto"/>
              <a:sym typeface="Roboto"/>
            </a:endParaRPr>
          </a:p>
        </p:txBody>
      </p:sp>
      <p:sp>
        <p:nvSpPr>
          <p:cNvPr id="544" name="Google Shape;544;p53"/>
          <p:cNvSpPr txBox="1"/>
          <p:nvPr/>
        </p:nvSpPr>
        <p:spPr>
          <a:xfrm>
            <a:off x="8054100" y="1223475"/>
            <a:ext cx="10899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Prediction</a:t>
            </a:r>
            <a:endParaRPr b="1">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4"/>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Amazon Review</a:t>
            </a:r>
            <a:endParaRPr sz="3100"/>
          </a:p>
        </p:txBody>
      </p:sp>
      <p:sp>
        <p:nvSpPr>
          <p:cNvPr id="550" name="Google Shape;550;p54"/>
          <p:cNvSpPr txBox="1"/>
          <p:nvPr>
            <p:ph idx="1" type="body"/>
          </p:nvPr>
        </p:nvSpPr>
        <p:spPr>
          <a:xfrm>
            <a:off x="369975" y="1797725"/>
            <a:ext cx="5343300" cy="116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50">
                <a:solidFill>
                  <a:srgbClr val="000000"/>
                </a:solidFill>
                <a:highlight>
                  <a:srgbClr val="FFFFFF"/>
                </a:highlight>
                <a:latin typeface="Arial"/>
                <a:ea typeface="Arial"/>
                <a:cs typeface="Arial"/>
                <a:sym typeface="Arial"/>
              </a:rPr>
              <a:t>"This didn't work to make my video camera start working again but I think </a:t>
            </a:r>
            <a:r>
              <a:rPr b="1" lang="en" sz="1550">
                <a:solidFill>
                  <a:srgbClr val="FF0000"/>
                </a:solidFill>
                <a:highlight>
                  <a:srgbClr val="FFFFFF"/>
                </a:highlight>
                <a:latin typeface="Arial"/>
                <a:ea typeface="Arial"/>
                <a:cs typeface="Arial"/>
                <a:sym typeface="Arial"/>
              </a:rPr>
              <a:t>there is something more seriously wrong with it and I need to take it in for repair</a:t>
            </a:r>
            <a:r>
              <a:rPr lang="en" sz="1550">
                <a:solidFill>
                  <a:srgbClr val="000000"/>
                </a:solidFill>
                <a:highlight>
                  <a:srgbClr val="FFFFFF"/>
                </a:highlight>
                <a:latin typeface="Arial"/>
                <a:ea typeface="Arial"/>
                <a:cs typeface="Arial"/>
                <a:sym typeface="Arial"/>
              </a:rPr>
              <a:t>."</a:t>
            </a:r>
            <a:endParaRPr sz="1050">
              <a:solidFill>
                <a:srgbClr val="000000"/>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600"/>
              </a:spcAft>
              <a:buNone/>
            </a:pPr>
            <a:r>
              <a:t/>
            </a:r>
            <a:endParaRPr sz="900">
              <a:solidFill>
                <a:srgbClr val="000000"/>
              </a:solidFill>
              <a:highlight>
                <a:srgbClr val="F5F5F5"/>
              </a:highlight>
              <a:latin typeface="Arial"/>
              <a:ea typeface="Arial"/>
              <a:cs typeface="Arial"/>
              <a:sym typeface="Arial"/>
            </a:endParaRPr>
          </a:p>
        </p:txBody>
      </p:sp>
      <p:sp>
        <p:nvSpPr>
          <p:cNvPr id="551" name="Google Shape;551;p54"/>
          <p:cNvSpPr txBox="1"/>
          <p:nvPr/>
        </p:nvSpPr>
        <p:spPr>
          <a:xfrm>
            <a:off x="6655050" y="1198475"/>
            <a:ext cx="9363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Rating</a:t>
            </a:r>
            <a:endParaRPr b="1">
              <a:latin typeface="Roboto"/>
              <a:ea typeface="Roboto"/>
              <a:cs typeface="Roboto"/>
              <a:sym typeface="Roboto"/>
            </a:endParaRPr>
          </a:p>
        </p:txBody>
      </p:sp>
      <p:cxnSp>
        <p:nvCxnSpPr>
          <p:cNvPr id="552" name="Google Shape;552;p54"/>
          <p:cNvCxnSpPr/>
          <p:nvPr/>
        </p:nvCxnSpPr>
        <p:spPr>
          <a:xfrm>
            <a:off x="307575" y="1622950"/>
            <a:ext cx="8664000" cy="37500"/>
          </a:xfrm>
          <a:prstGeom prst="straightConnector1">
            <a:avLst/>
          </a:prstGeom>
          <a:noFill/>
          <a:ln cap="flat" cmpd="sng" w="38100">
            <a:solidFill>
              <a:schemeClr val="dk2"/>
            </a:solidFill>
            <a:prstDash val="solid"/>
            <a:round/>
            <a:headEnd len="med" w="med" type="none"/>
            <a:tailEnd len="med" w="med" type="none"/>
          </a:ln>
        </p:spPr>
      </p:cxnSp>
      <p:sp>
        <p:nvSpPr>
          <p:cNvPr id="553" name="Google Shape;553;p54"/>
          <p:cNvSpPr txBox="1"/>
          <p:nvPr/>
        </p:nvSpPr>
        <p:spPr>
          <a:xfrm>
            <a:off x="7948200" y="1797725"/>
            <a:ext cx="1195800" cy="424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600"/>
              </a:spcAft>
              <a:buNone/>
            </a:pPr>
            <a:r>
              <a:rPr lang="en" sz="1800">
                <a:highlight>
                  <a:srgbClr val="F5F5F5"/>
                </a:highlight>
              </a:rPr>
              <a:t>0.002030</a:t>
            </a:r>
            <a:endParaRPr sz="1800">
              <a:latin typeface="Roboto"/>
              <a:ea typeface="Roboto"/>
              <a:cs typeface="Roboto"/>
              <a:sym typeface="Roboto"/>
            </a:endParaRPr>
          </a:p>
        </p:txBody>
      </p:sp>
      <p:cxnSp>
        <p:nvCxnSpPr>
          <p:cNvPr id="554" name="Google Shape;554;p54"/>
          <p:cNvCxnSpPr/>
          <p:nvPr/>
        </p:nvCxnSpPr>
        <p:spPr>
          <a:xfrm>
            <a:off x="7510238" y="2309875"/>
            <a:ext cx="449400" cy="0"/>
          </a:xfrm>
          <a:prstGeom prst="straightConnector1">
            <a:avLst/>
          </a:prstGeom>
          <a:noFill/>
          <a:ln cap="flat" cmpd="sng" w="28575">
            <a:solidFill>
              <a:schemeClr val="dk2"/>
            </a:solidFill>
            <a:prstDash val="solid"/>
            <a:round/>
            <a:headEnd len="med" w="med" type="none"/>
            <a:tailEnd len="med" w="med" type="triangle"/>
          </a:ln>
        </p:spPr>
      </p:cxnSp>
      <p:sp>
        <p:nvSpPr>
          <p:cNvPr id="555" name="Google Shape;555;p54"/>
          <p:cNvSpPr/>
          <p:nvPr/>
        </p:nvSpPr>
        <p:spPr>
          <a:xfrm>
            <a:off x="8415000" y="2178775"/>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4"/>
          <p:cNvSpPr txBox="1"/>
          <p:nvPr/>
        </p:nvSpPr>
        <p:spPr>
          <a:xfrm>
            <a:off x="3016650" y="1186025"/>
            <a:ext cx="12486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Reviews                                                                                  </a:t>
            </a:r>
            <a:endParaRPr b="1">
              <a:latin typeface="Roboto"/>
              <a:ea typeface="Roboto"/>
              <a:cs typeface="Roboto"/>
              <a:sym typeface="Roboto"/>
            </a:endParaRPr>
          </a:p>
        </p:txBody>
      </p:sp>
      <p:sp>
        <p:nvSpPr>
          <p:cNvPr id="557" name="Google Shape;557;p54"/>
          <p:cNvSpPr/>
          <p:nvPr/>
        </p:nvSpPr>
        <p:spPr>
          <a:xfrm>
            <a:off x="7143650" y="2178775"/>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4"/>
          <p:cNvSpPr/>
          <p:nvPr/>
        </p:nvSpPr>
        <p:spPr>
          <a:xfrm>
            <a:off x="6916675" y="2178775"/>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4"/>
          <p:cNvSpPr/>
          <p:nvPr/>
        </p:nvSpPr>
        <p:spPr>
          <a:xfrm>
            <a:off x="6654475" y="2178775"/>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4"/>
          <p:cNvSpPr/>
          <p:nvPr/>
        </p:nvSpPr>
        <p:spPr>
          <a:xfrm>
            <a:off x="6370650" y="2178775"/>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4"/>
          <p:cNvSpPr txBox="1"/>
          <p:nvPr/>
        </p:nvSpPr>
        <p:spPr>
          <a:xfrm>
            <a:off x="1705800" y="3559675"/>
            <a:ext cx="7353300" cy="13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Roboto"/>
                <a:ea typeface="Roboto"/>
                <a:cs typeface="Roboto"/>
                <a:sym typeface="Roboto"/>
              </a:rPr>
              <a:t>G</a:t>
            </a:r>
            <a:r>
              <a:rPr lang="en" sz="3100">
                <a:latin typeface="Roboto"/>
                <a:ea typeface="Roboto"/>
                <a:cs typeface="Roboto"/>
                <a:sym typeface="Roboto"/>
              </a:rPr>
              <a:t>ood transferable capability </a:t>
            </a:r>
            <a:endParaRPr sz="3100">
              <a:latin typeface="Roboto"/>
              <a:ea typeface="Roboto"/>
              <a:cs typeface="Roboto"/>
              <a:sym typeface="Roboto"/>
            </a:endParaRPr>
          </a:p>
          <a:p>
            <a:pPr indent="0" lvl="0" marL="0" rtl="0" algn="l">
              <a:spcBef>
                <a:spcPts val="0"/>
              </a:spcBef>
              <a:spcAft>
                <a:spcPts val="0"/>
              </a:spcAft>
              <a:buNone/>
            </a:pPr>
            <a:r>
              <a:rPr lang="en" sz="3100">
                <a:latin typeface="Roboto"/>
                <a:ea typeface="Roboto"/>
                <a:cs typeface="Roboto"/>
                <a:sym typeface="Roboto"/>
              </a:rPr>
              <a:t>from Yelp to Amazon Reviews</a:t>
            </a:r>
            <a:endParaRPr>
              <a:latin typeface="Roboto"/>
              <a:ea typeface="Roboto"/>
              <a:cs typeface="Roboto"/>
              <a:sym typeface="Roboto"/>
            </a:endParaRPr>
          </a:p>
        </p:txBody>
      </p:sp>
      <p:sp>
        <p:nvSpPr>
          <p:cNvPr id="562" name="Google Shape;562;p54"/>
          <p:cNvSpPr txBox="1"/>
          <p:nvPr/>
        </p:nvSpPr>
        <p:spPr>
          <a:xfrm>
            <a:off x="7516450" y="2601809"/>
            <a:ext cx="6492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563" name="Google Shape;563;p54"/>
          <p:cNvSpPr txBox="1"/>
          <p:nvPr/>
        </p:nvSpPr>
        <p:spPr>
          <a:xfrm>
            <a:off x="3112100" y="2601809"/>
            <a:ext cx="6492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564" name="Google Shape;564;p54"/>
          <p:cNvSpPr txBox="1"/>
          <p:nvPr/>
        </p:nvSpPr>
        <p:spPr>
          <a:xfrm>
            <a:off x="7516450" y="2992534"/>
            <a:ext cx="6492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565" name="Google Shape;565;p54"/>
          <p:cNvSpPr txBox="1"/>
          <p:nvPr/>
        </p:nvSpPr>
        <p:spPr>
          <a:xfrm>
            <a:off x="3112100" y="2992534"/>
            <a:ext cx="6492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p:txBody>
      </p:sp>
      <p:sp>
        <p:nvSpPr>
          <p:cNvPr id="566" name="Google Shape;566;p54"/>
          <p:cNvSpPr/>
          <p:nvPr/>
        </p:nvSpPr>
        <p:spPr>
          <a:xfrm>
            <a:off x="895350" y="3383250"/>
            <a:ext cx="7353300" cy="1485600"/>
          </a:xfrm>
          <a:prstGeom prst="cloudCallout">
            <a:avLst>
              <a:gd fmla="val -20833" name="adj1"/>
              <a:gd fmla="val 625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4"/>
          <p:cNvSpPr txBox="1"/>
          <p:nvPr/>
        </p:nvSpPr>
        <p:spPr>
          <a:xfrm>
            <a:off x="8054100" y="1223475"/>
            <a:ext cx="10899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Prediction</a:t>
            </a:r>
            <a:endParaRPr b="1">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5"/>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But...Still need to learn more</a:t>
            </a:r>
            <a:endParaRPr sz="3100"/>
          </a:p>
        </p:txBody>
      </p:sp>
      <p:sp>
        <p:nvSpPr>
          <p:cNvPr id="573" name="Google Shape;573;p55"/>
          <p:cNvSpPr txBox="1"/>
          <p:nvPr>
            <p:ph idx="1" type="body"/>
          </p:nvPr>
        </p:nvSpPr>
        <p:spPr>
          <a:xfrm>
            <a:off x="369975" y="1797725"/>
            <a:ext cx="5343300" cy="29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highlight>
                <a:srgbClr val="F5F5F5"/>
              </a:highlight>
              <a:latin typeface="Arial"/>
              <a:ea typeface="Arial"/>
              <a:cs typeface="Arial"/>
              <a:sym typeface="Arial"/>
            </a:endParaRPr>
          </a:p>
          <a:p>
            <a:pPr indent="0" lvl="0" marL="0" rtl="0" algn="l">
              <a:lnSpc>
                <a:spcPct val="115000"/>
              </a:lnSpc>
              <a:spcBef>
                <a:spcPts val="600"/>
              </a:spcBef>
              <a:spcAft>
                <a:spcPts val="0"/>
              </a:spcAft>
              <a:buNone/>
            </a:pPr>
            <a:r>
              <a:rPr b="1" lang="en" sz="1250">
                <a:solidFill>
                  <a:srgbClr val="FF0000"/>
                </a:solidFill>
                <a:highlight>
                  <a:srgbClr val="FFFFFF"/>
                </a:highlight>
                <a:latin typeface="Arial"/>
                <a:ea typeface="Arial"/>
                <a:cs typeface="Arial"/>
                <a:sym typeface="Arial"/>
              </a:rPr>
              <a:t>'First of all, it is really fun using this scale!</a:t>
            </a:r>
            <a:r>
              <a:rPr lang="en" sz="1250">
                <a:solidFill>
                  <a:srgbClr val="000000"/>
                </a:solidFill>
                <a:highlight>
                  <a:srgbClr val="FFFFFF"/>
                </a:highlight>
                <a:latin typeface="Arial"/>
                <a:ea typeface="Arial"/>
                <a:cs typeface="Arial"/>
                <a:sym typeface="Arial"/>
              </a:rPr>
              <a:t> You never know what it will show next. You might loose 5-10 kg within seconds. Everyone using weight watcher programs and such should buy this product! Satisfaction guaranteed.&lt;br /&gt;&lt;br /&gt;However, if you want an exact measurement of your weight, you should buy a different product.</a:t>
            </a:r>
            <a:r>
              <a:rPr b="1" lang="en" sz="1250">
                <a:solidFill>
                  <a:srgbClr val="FF0000"/>
                </a:solidFill>
                <a:highlight>
                  <a:srgbClr val="FFFFFF"/>
                </a:highlight>
                <a:latin typeface="Arial"/>
                <a:ea typeface="Arial"/>
                <a:cs typeface="Arial"/>
                <a:sym typeface="Arial"/>
              </a:rPr>
              <a:t> I was stepping on the scale 5 times and I got five different weights within a 15 kg range. </a:t>
            </a:r>
            <a:r>
              <a:rPr lang="en" sz="1250">
                <a:solidFill>
                  <a:srgbClr val="000000"/>
                </a:solidFill>
                <a:highlight>
                  <a:srgbClr val="FFFFFF"/>
                </a:highlight>
                <a:latin typeface="Arial"/>
                <a:ea typeface="Arial"/>
                <a:cs typeface="Arial"/>
                <a:sym typeface="Arial"/>
              </a:rPr>
              <a:t>Also, trying the scale on different floor materials still initiated the random number generator.&lt;br /&gt;&lt;br /&gt;Luckily, Amazon took it back for a full refund. I would never buy it again.'</a:t>
            </a:r>
            <a:endParaRPr sz="1250">
              <a:solidFill>
                <a:srgbClr val="000000"/>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600"/>
              </a:spcAft>
              <a:buNone/>
            </a:pPr>
            <a:r>
              <a:t/>
            </a:r>
            <a:endParaRPr sz="900">
              <a:solidFill>
                <a:srgbClr val="000000"/>
              </a:solidFill>
              <a:highlight>
                <a:srgbClr val="F5F5F5"/>
              </a:highlight>
              <a:latin typeface="Arial"/>
              <a:ea typeface="Arial"/>
              <a:cs typeface="Arial"/>
              <a:sym typeface="Arial"/>
            </a:endParaRPr>
          </a:p>
        </p:txBody>
      </p:sp>
      <p:sp>
        <p:nvSpPr>
          <p:cNvPr id="574" name="Google Shape;574;p55"/>
          <p:cNvSpPr txBox="1"/>
          <p:nvPr/>
        </p:nvSpPr>
        <p:spPr>
          <a:xfrm>
            <a:off x="6336913" y="1198475"/>
            <a:ext cx="9363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Rating</a:t>
            </a:r>
            <a:endParaRPr b="1">
              <a:latin typeface="Roboto"/>
              <a:ea typeface="Roboto"/>
              <a:cs typeface="Roboto"/>
              <a:sym typeface="Roboto"/>
            </a:endParaRPr>
          </a:p>
        </p:txBody>
      </p:sp>
      <p:cxnSp>
        <p:nvCxnSpPr>
          <p:cNvPr id="575" name="Google Shape;575;p55"/>
          <p:cNvCxnSpPr/>
          <p:nvPr/>
        </p:nvCxnSpPr>
        <p:spPr>
          <a:xfrm>
            <a:off x="307575" y="1622950"/>
            <a:ext cx="8664000" cy="37500"/>
          </a:xfrm>
          <a:prstGeom prst="straightConnector1">
            <a:avLst/>
          </a:prstGeom>
          <a:noFill/>
          <a:ln cap="flat" cmpd="sng" w="38100">
            <a:solidFill>
              <a:schemeClr val="dk2"/>
            </a:solidFill>
            <a:prstDash val="solid"/>
            <a:round/>
            <a:headEnd len="med" w="med" type="none"/>
            <a:tailEnd len="med" w="med" type="none"/>
          </a:ln>
        </p:spPr>
      </p:cxnSp>
      <p:sp>
        <p:nvSpPr>
          <p:cNvPr id="576" name="Google Shape;576;p55"/>
          <p:cNvSpPr txBox="1"/>
          <p:nvPr/>
        </p:nvSpPr>
        <p:spPr>
          <a:xfrm>
            <a:off x="7692225" y="2571750"/>
            <a:ext cx="1195800" cy="349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600"/>
              </a:spcAft>
              <a:buNone/>
            </a:pPr>
            <a:r>
              <a:rPr lang="en" sz="1800">
                <a:highlight>
                  <a:srgbClr val="F5F5F5"/>
                </a:highlight>
              </a:rPr>
              <a:t>0.994024 </a:t>
            </a:r>
            <a:endParaRPr sz="1800">
              <a:latin typeface="Roboto"/>
              <a:ea typeface="Roboto"/>
              <a:cs typeface="Roboto"/>
              <a:sym typeface="Roboto"/>
            </a:endParaRPr>
          </a:p>
        </p:txBody>
      </p:sp>
      <p:sp>
        <p:nvSpPr>
          <p:cNvPr id="577" name="Google Shape;577;p55"/>
          <p:cNvSpPr/>
          <p:nvPr/>
        </p:nvSpPr>
        <p:spPr>
          <a:xfrm>
            <a:off x="8386000" y="29952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5"/>
          <p:cNvSpPr/>
          <p:nvPr/>
        </p:nvSpPr>
        <p:spPr>
          <a:xfrm>
            <a:off x="8159025" y="29952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5"/>
          <p:cNvSpPr/>
          <p:nvPr/>
        </p:nvSpPr>
        <p:spPr>
          <a:xfrm>
            <a:off x="8648200" y="29952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5"/>
          <p:cNvSpPr/>
          <p:nvPr/>
        </p:nvSpPr>
        <p:spPr>
          <a:xfrm>
            <a:off x="7896825" y="29952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 name="Google Shape;581;p55"/>
          <p:cNvCxnSpPr/>
          <p:nvPr/>
        </p:nvCxnSpPr>
        <p:spPr>
          <a:xfrm>
            <a:off x="7049863" y="3126288"/>
            <a:ext cx="449400" cy="0"/>
          </a:xfrm>
          <a:prstGeom prst="straightConnector1">
            <a:avLst/>
          </a:prstGeom>
          <a:noFill/>
          <a:ln cap="flat" cmpd="sng" w="28575">
            <a:solidFill>
              <a:schemeClr val="dk2"/>
            </a:solidFill>
            <a:prstDash val="solid"/>
            <a:round/>
            <a:headEnd len="med" w="med" type="none"/>
            <a:tailEnd len="med" w="med" type="triangle"/>
          </a:ln>
        </p:spPr>
      </p:cxnSp>
      <p:sp>
        <p:nvSpPr>
          <p:cNvPr id="582" name="Google Shape;582;p55"/>
          <p:cNvSpPr/>
          <p:nvPr/>
        </p:nvSpPr>
        <p:spPr>
          <a:xfrm>
            <a:off x="7613000" y="29952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5"/>
          <p:cNvSpPr txBox="1"/>
          <p:nvPr/>
        </p:nvSpPr>
        <p:spPr>
          <a:xfrm>
            <a:off x="2342500" y="1186025"/>
            <a:ext cx="19227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Sarcastic Reviews                                                                                  </a:t>
            </a:r>
            <a:endParaRPr b="1">
              <a:latin typeface="Roboto"/>
              <a:ea typeface="Roboto"/>
              <a:cs typeface="Roboto"/>
              <a:sym typeface="Roboto"/>
            </a:endParaRPr>
          </a:p>
        </p:txBody>
      </p:sp>
      <p:sp>
        <p:nvSpPr>
          <p:cNvPr id="584" name="Google Shape;584;p55"/>
          <p:cNvSpPr/>
          <p:nvPr/>
        </p:nvSpPr>
        <p:spPr>
          <a:xfrm>
            <a:off x="6411763" y="29952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5"/>
          <p:cNvSpPr/>
          <p:nvPr/>
        </p:nvSpPr>
        <p:spPr>
          <a:xfrm>
            <a:off x="6673963" y="2995200"/>
            <a:ext cx="262200" cy="2622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5"/>
          <p:cNvSpPr txBox="1"/>
          <p:nvPr/>
        </p:nvSpPr>
        <p:spPr>
          <a:xfrm>
            <a:off x="7820500" y="1235975"/>
            <a:ext cx="10899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Prediction</a:t>
            </a:r>
            <a:endParaRPr b="1">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6"/>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Recap: Implementation Process</a:t>
            </a:r>
            <a:endParaRPr/>
          </a:p>
        </p:txBody>
      </p:sp>
      <p:pic>
        <p:nvPicPr>
          <p:cNvPr id="592" name="Google Shape;592;p56"/>
          <p:cNvPicPr preferRelativeResize="0"/>
          <p:nvPr/>
        </p:nvPicPr>
        <p:blipFill rotWithShape="1">
          <a:blip r:embed="rId3">
            <a:alphaModFix/>
          </a:blip>
          <a:srcRect b="7428" l="11307" r="28447" t="7086"/>
          <a:stretch/>
        </p:blipFill>
        <p:spPr>
          <a:xfrm>
            <a:off x="1291975" y="1060075"/>
            <a:ext cx="6560052" cy="4141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7"/>
          <p:cNvSpPr txBox="1"/>
          <p:nvPr>
            <p:ph idx="1" type="body"/>
          </p:nvPr>
        </p:nvSpPr>
        <p:spPr>
          <a:xfrm>
            <a:off x="471900" y="14618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t/>
            </a:r>
            <a:endParaRPr/>
          </a:p>
        </p:txBody>
      </p:sp>
      <p:sp>
        <p:nvSpPr>
          <p:cNvPr id="598" name="Google Shape;598;p57"/>
          <p:cNvSpPr txBox="1"/>
          <p:nvPr>
            <p:ph idx="2" type="body"/>
          </p:nvPr>
        </p:nvSpPr>
        <p:spPr>
          <a:xfrm>
            <a:off x="4694250" y="14618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t/>
            </a:r>
            <a:endParaRPr/>
          </a:p>
        </p:txBody>
      </p:sp>
      <p:sp>
        <p:nvSpPr>
          <p:cNvPr id="599" name="Google Shape;599;p57"/>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BERT for clustering</a:t>
            </a:r>
            <a:endParaRPr/>
          </a:p>
        </p:txBody>
      </p:sp>
      <p:pic>
        <p:nvPicPr>
          <p:cNvPr id="600" name="Google Shape;600;p57"/>
          <p:cNvPicPr preferRelativeResize="0"/>
          <p:nvPr/>
        </p:nvPicPr>
        <p:blipFill>
          <a:blip r:embed="rId3">
            <a:alphaModFix/>
          </a:blip>
          <a:stretch>
            <a:fillRect/>
          </a:stretch>
        </p:blipFill>
        <p:spPr>
          <a:xfrm>
            <a:off x="42863" y="1228850"/>
            <a:ext cx="9058275" cy="2943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8"/>
          <p:cNvSpPr txBox="1"/>
          <p:nvPr>
            <p:ph idx="1" type="body"/>
          </p:nvPr>
        </p:nvSpPr>
        <p:spPr>
          <a:xfrm>
            <a:off x="471900" y="14618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t/>
            </a:r>
            <a:endParaRPr/>
          </a:p>
        </p:txBody>
      </p:sp>
      <p:sp>
        <p:nvSpPr>
          <p:cNvPr id="606" name="Google Shape;606;p58"/>
          <p:cNvSpPr txBox="1"/>
          <p:nvPr>
            <p:ph idx="2" type="body"/>
          </p:nvPr>
        </p:nvSpPr>
        <p:spPr>
          <a:xfrm>
            <a:off x="4694250" y="14618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t/>
            </a:r>
            <a:endParaRPr/>
          </a:p>
        </p:txBody>
      </p:sp>
      <p:sp>
        <p:nvSpPr>
          <p:cNvPr id="607" name="Google Shape;607;p58"/>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58"/>
          <p:cNvPicPr preferRelativeResize="0"/>
          <p:nvPr/>
        </p:nvPicPr>
        <p:blipFill>
          <a:blip r:embed="rId3">
            <a:alphaModFix/>
          </a:blip>
          <a:stretch>
            <a:fillRect/>
          </a:stretch>
        </p:blipFill>
        <p:spPr>
          <a:xfrm>
            <a:off x="637218" y="0"/>
            <a:ext cx="7472956"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9"/>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Business</a:t>
            </a:r>
            <a:r>
              <a:rPr lang="en" sz="3000"/>
              <a:t> Applications of Our Models/Methods</a:t>
            </a:r>
            <a:endParaRPr sz="3000"/>
          </a:p>
        </p:txBody>
      </p:sp>
      <p:sp>
        <p:nvSpPr>
          <p:cNvPr id="614" name="Google Shape;614;p59"/>
          <p:cNvSpPr txBox="1"/>
          <p:nvPr>
            <p:ph idx="2" type="body"/>
          </p:nvPr>
        </p:nvSpPr>
        <p:spPr>
          <a:xfrm>
            <a:off x="460950" y="1240025"/>
            <a:ext cx="5115000" cy="382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500" u="sng"/>
          </a:p>
          <a:p>
            <a:pPr indent="-323850" lvl="0" marL="457200" rtl="0" algn="l">
              <a:lnSpc>
                <a:spcPct val="100000"/>
              </a:lnSpc>
              <a:spcBef>
                <a:spcPts val="0"/>
              </a:spcBef>
              <a:spcAft>
                <a:spcPts val="0"/>
              </a:spcAft>
              <a:buSzPts val="1500"/>
              <a:buChar char="●"/>
            </a:pPr>
            <a:r>
              <a:rPr b="1" lang="en" sz="1500"/>
              <a:t>“</a:t>
            </a:r>
            <a:r>
              <a:rPr b="1" lang="en" sz="1500"/>
              <a:t>In-domain” Application</a:t>
            </a:r>
            <a:endParaRPr sz="1500"/>
          </a:p>
          <a:p>
            <a:pPr indent="-323850" lvl="1" marL="914400" rtl="0" algn="l">
              <a:spcBef>
                <a:spcPts val="0"/>
              </a:spcBef>
              <a:spcAft>
                <a:spcPts val="0"/>
              </a:spcAft>
              <a:buSzPts val="1500"/>
              <a:buChar char="○"/>
            </a:pPr>
            <a:r>
              <a:rPr lang="en" sz="1500"/>
              <a:t>Consumer Sentiment Analysis</a:t>
            </a:r>
            <a:endParaRPr sz="1500"/>
          </a:p>
          <a:p>
            <a:pPr indent="-323850" lvl="1" marL="914400" rtl="0" algn="l">
              <a:spcBef>
                <a:spcPts val="0"/>
              </a:spcBef>
              <a:spcAft>
                <a:spcPts val="0"/>
              </a:spcAft>
              <a:buSzPts val="1500"/>
              <a:buChar char="○"/>
            </a:pPr>
            <a:r>
              <a:rPr lang="en" sz="1500"/>
              <a:t>Customized Attributes Analysis</a:t>
            </a:r>
            <a:endParaRPr sz="1500"/>
          </a:p>
          <a:p>
            <a:pPr indent="-323850" lvl="2" marL="1371600" rtl="0" algn="l">
              <a:spcBef>
                <a:spcPts val="0"/>
              </a:spcBef>
              <a:spcAft>
                <a:spcPts val="0"/>
              </a:spcAft>
              <a:buSzPts val="1500"/>
              <a:buChar char="■"/>
            </a:pPr>
            <a:r>
              <a:rPr lang="en" sz="1500"/>
              <a:t>NLP + Classification Analysis</a:t>
            </a:r>
            <a:endParaRPr sz="1500"/>
          </a:p>
          <a:p>
            <a:pPr indent="-323850" lvl="2" marL="1371600" rtl="0" algn="l">
              <a:spcBef>
                <a:spcPts val="0"/>
              </a:spcBef>
              <a:spcAft>
                <a:spcPts val="0"/>
              </a:spcAft>
              <a:buSzPts val="1500"/>
              <a:buChar char="■"/>
            </a:pPr>
            <a:r>
              <a:rPr lang="en" sz="1500"/>
              <a:t>E.g., Various customer values and focuses in purchasing process</a:t>
            </a:r>
            <a:endParaRPr sz="1500"/>
          </a:p>
          <a:p>
            <a:pPr indent="-323850" lvl="1" marL="914400" rtl="0" algn="l">
              <a:spcBef>
                <a:spcPts val="0"/>
              </a:spcBef>
              <a:spcAft>
                <a:spcPts val="0"/>
              </a:spcAft>
              <a:buSzPts val="1500"/>
              <a:buChar char="○"/>
            </a:pPr>
            <a:r>
              <a:rPr lang="en" sz="1500"/>
              <a:t>Consumer Opinion Extraction</a:t>
            </a:r>
            <a:endParaRPr sz="1500"/>
          </a:p>
          <a:p>
            <a:pPr indent="-323850" lvl="2" marL="1371600" rtl="0" algn="l">
              <a:spcBef>
                <a:spcPts val="0"/>
              </a:spcBef>
              <a:spcAft>
                <a:spcPts val="0"/>
              </a:spcAft>
              <a:buSzPts val="1500"/>
              <a:buChar char="■"/>
            </a:pPr>
            <a:r>
              <a:rPr lang="en" sz="1500"/>
              <a:t>NLP + Cluster Analysis </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b="1" lang="en" sz="1500"/>
              <a:t>“Out-domain” Application</a:t>
            </a:r>
            <a:endParaRPr b="1" sz="1500"/>
          </a:p>
          <a:p>
            <a:pPr indent="-323850" lvl="1" marL="914400" rtl="0" algn="l">
              <a:spcBef>
                <a:spcPts val="0"/>
              </a:spcBef>
              <a:spcAft>
                <a:spcPts val="0"/>
              </a:spcAft>
              <a:buSzPts val="1500"/>
              <a:buChar char="○"/>
            </a:pPr>
            <a:r>
              <a:rPr lang="en" sz="1500"/>
              <a:t>Recommendation Systems</a:t>
            </a:r>
            <a:endParaRPr sz="1500"/>
          </a:p>
          <a:p>
            <a:pPr indent="-323850" lvl="2" marL="1371600" rtl="0" algn="l">
              <a:spcBef>
                <a:spcPts val="0"/>
              </a:spcBef>
              <a:spcAft>
                <a:spcPts val="0"/>
              </a:spcAft>
              <a:buSzPts val="1500"/>
              <a:buChar char="■"/>
            </a:pPr>
            <a:r>
              <a:rPr lang="en" sz="1500"/>
              <a:t>E.g., </a:t>
            </a:r>
            <a:r>
              <a:rPr lang="en" sz="1500"/>
              <a:t>Airbnb’s example</a:t>
            </a:r>
            <a:endParaRPr sz="1500"/>
          </a:p>
          <a:p>
            <a:pPr indent="0" lvl="0" marL="914400" rtl="0" algn="l">
              <a:spcBef>
                <a:spcPts val="0"/>
              </a:spcBef>
              <a:spcAft>
                <a:spcPts val="0"/>
              </a:spcAft>
              <a:buNone/>
            </a:pPr>
            <a:r>
              <a:t/>
            </a:r>
            <a:endParaRPr b="1" sz="15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600"/>
              </a:spcAft>
              <a:buNone/>
            </a:pPr>
            <a:r>
              <a:t/>
            </a:r>
            <a:endParaRPr/>
          </a:p>
        </p:txBody>
      </p:sp>
      <p:pic>
        <p:nvPicPr>
          <p:cNvPr id="615" name="Google Shape;615;p59"/>
          <p:cNvPicPr preferRelativeResize="0"/>
          <p:nvPr/>
        </p:nvPicPr>
        <p:blipFill>
          <a:blip r:embed="rId3">
            <a:alphaModFix/>
          </a:blip>
          <a:stretch>
            <a:fillRect/>
          </a:stretch>
        </p:blipFill>
        <p:spPr>
          <a:xfrm>
            <a:off x="6442288" y="3943950"/>
            <a:ext cx="2045649" cy="983325"/>
          </a:xfrm>
          <a:prstGeom prst="rect">
            <a:avLst/>
          </a:prstGeom>
          <a:noFill/>
          <a:ln>
            <a:noFill/>
          </a:ln>
        </p:spPr>
      </p:pic>
      <p:pic>
        <p:nvPicPr>
          <p:cNvPr descr="How does Google Assistant stack up against Siri on an iPhone ..." id="616" name="Google Shape;616;p59"/>
          <p:cNvPicPr preferRelativeResize="0"/>
          <p:nvPr/>
        </p:nvPicPr>
        <p:blipFill>
          <a:blip r:embed="rId4">
            <a:alphaModFix/>
          </a:blip>
          <a:stretch>
            <a:fillRect/>
          </a:stretch>
        </p:blipFill>
        <p:spPr>
          <a:xfrm>
            <a:off x="6403801" y="1510439"/>
            <a:ext cx="2122625" cy="2122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Preparation</a:t>
            </a:r>
            <a:endParaRPr/>
          </a:p>
        </p:txBody>
      </p:sp>
      <p:pic>
        <p:nvPicPr>
          <p:cNvPr id="622" name="Google Shape;622;p60"/>
          <p:cNvPicPr preferRelativeResize="0"/>
          <p:nvPr/>
        </p:nvPicPr>
        <p:blipFill>
          <a:blip r:embed="rId3">
            <a:alphaModFix/>
          </a:blip>
          <a:stretch>
            <a:fillRect/>
          </a:stretch>
        </p:blipFill>
        <p:spPr>
          <a:xfrm>
            <a:off x="5199402" y="1497400"/>
            <a:ext cx="3077349" cy="2272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1"/>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Preparation </a:t>
            </a:r>
            <a:endParaRPr/>
          </a:p>
        </p:txBody>
      </p:sp>
      <p:sp>
        <p:nvSpPr>
          <p:cNvPr id="628" name="Google Shape;628;p61"/>
          <p:cNvSpPr txBox="1"/>
          <p:nvPr>
            <p:ph idx="1" type="body"/>
          </p:nvPr>
        </p:nvSpPr>
        <p:spPr>
          <a:xfrm>
            <a:off x="471900" y="1810700"/>
            <a:ext cx="4243800" cy="3047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t>Data Collection</a:t>
            </a:r>
            <a:endParaRPr b="1" sz="1500"/>
          </a:p>
          <a:p>
            <a:pPr indent="0" lvl="0" marL="0" rtl="0" algn="l">
              <a:lnSpc>
                <a:spcPct val="100000"/>
              </a:lnSpc>
              <a:spcBef>
                <a:spcPts val="0"/>
              </a:spcBef>
              <a:spcAft>
                <a:spcPts val="0"/>
              </a:spcAft>
              <a:buNone/>
            </a:pPr>
            <a:r>
              <a:rPr b="1" lang="en" sz="1500"/>
              <a:t>RPA:</a:t>
            </a:r>
            <a:r>
              <a:rPr lang="en" sz="1500"/>
              <a:t> </a:t>
            </a:r>
            <a:endParaRPr sz="1500"/>
          </a:p>
          <a:p>
            <a:pPr indent="0" lvl="0" marL="0" rtl="0" algn="l">
              <a:lnSpc>
                <a:spcPct val="100000"/>
              </a:lnSpc>
              <a:spcBef>
                <a:spcPts val="0"/>
              </a:spcBef>
              <a:spcAft>
                <a:spcPts val="0"/>
              </a:spcAft>
              <a:buNone/>
            </a:pPr>
            <a:r>
              <a:rPr lang="en" sz="1500"/>
              <a:t>Data collection</a:t>
            </a:r>
            <a:endParaRPr sz="1500"/>
          </a:p>
          <a:p>
            <a:pPr indent="-323850" lvl="0" marL="457200" rtl="0" algn="l">
              <a:lnSpc>
                <a:spcPct val="100000"/>
              </a:lnSpc>
              <a:spcBef>
                <a:spcPts val="0"/>
              </a:spcBef>
              <a:spcAft>
                <a:spcPts val="0"/>
              </a:spcAft>
              <a:buSzPts val="1500"/>
              <a:buChar char="●"/>
            </a:pPr>
            <a:r>
              <a:rPr lang="en" sz="1500"/>
              <a:t>Past </a:t>
            </a:r>
            <a:r>
              <a:rPr lang="en" sz="1500"/>
              <a:t>Amazon Reviews [Public available]</a:t>
            </a:r>
            <a:endParaRPr sz="1500"/>
          </a:p>
          <a:p>
            <a:pPr indent="-323850" lvl="0" marL="457200" rtl="0" algn="l">
              <a:lnSpc>
                <a:spcPct val="100000"/>
              </a:lnSpc>
              <a:spcBef>
                <a:spcPts val="0"/>
              </a:spcBef>
              <a:spcAft>
                <a:spcPts val="0"/>
              </a:spcAft>
              <a:buSzPts val="1500"/>
              <a:buChar char="●"/>
            </a:pPr>
            <a:r>
              <a:rPr lang="en" sz="1500"/>
              <a:t>Current Amazon Reviews</a:t>
            </a:r>
            <a:endParaRPr sz="15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sz="1500"/>
              <a:t>RMDS: </a:t>
            </a:r>
            <a:endParaRPr b="1" sz="1500"/>
          </a:p>
          <a:p>
            <a:pPr indent="-323850" lvl="0" marL="457200" rtl="0" algn="l">
              <a:lnSpc>
                <a:spcPct val="100000"/>
              </a:lnSpc>
              <a:spcBef>
                <a:spcPts val="0"/>
              </a:spcBef>
              <a:spcAft>
                <a:spcPts val="0"/>
              </a:spcAft>
              <a:buSzPts val="1500"/>
              <a:buAutoNum type="arabicPeriod"/>
            </a:pPr>
            <a:r>
              <a:rPr lang="en" sz="1500"/>
              <a:t>National Establishment Time Series (NETS)</a:t>
            </a:r>
            <a:endParaRPr sz="1500"/>
          </a:p>
          <a:p>
            <a:pPr indent="-323850" lvl="1" marL="914400" rtl="0" algn="l">
              <a:lnSpc>
                <a:spcPct val="100000"/>
              </a:lnSpc>
              <a:spcBef>
                <a:spcPts val="0"/>
              </a:spcBef>
              <a:spcAft>
                <a:spcPts val="0"/>
              </a:spcAft>
              <a:buSzPts val="1500"/>
              <a:buChar char="○"/>
            </a:pPr>
            <a:r>
              <a:rPr lang="en" sz="1500"/>
              <a:t>Establishment location and industry codes</a:t>
            </a:r>
            <a:endParaRPr sz="1500"/>
          </a:p>
          <a:p>
            <a:pPr indent="0" lvl="0" marL="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AutoNum type="arabicPeriod"/>
            </a:pPr>
            <a:r>
              <a:rPr lang="en" sz="1500"/>
              <a:t>Past </a:t>
            </a:r>
            <a:r>
              <a:rPr lang="en" sz="1500"/>
              <a:t>Yelp Reviews [Public Available]</a:t>
            </a:r>
            <a:endParaRPr sz="1500"/>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629" name="Google Shape;629;p61"/>
          <p:cNvPicPr preferRelativeResize="0"/>
          <p:nvPr/>
        </p:nvPicPr>
        <p:blipFill>
          <a:blip r:embed="rId4">
            <a:alphaModFix/>
          </a:blip>
          <a:stretch>
            <a:fillRect/>
          </a:stretch>
        </p:blipFill>
        <p:spPr>
          <a:xfrm>
            <a:off x="4862675" y="1810700"/>
            <a:ext cx="3576976" cy="1522125"/>
          </a:xfrm>
          <a:prstGeom prst="rect">
            <a:avLst/>
          </a:prstGeom>
          <a:noFill/>
          <a:ln>
            <a:noFill/>
          </a:ln>
        </p:spPr>
      </p:pic>
      <p:pic>
        <p:nvPicPr>
          <p:cNvPr id="630" name="Google Shape;630;p61"/>
          <p:cNvPicPr preferRelativeResize="0"/>
          <p:nvPr/>
        </p:nvPicPr>
        <p:blipFill rotWithShape="1">
          <a:blip r:embed="rId5">
            <a:alphaModFix/>
          </a:blip>
          <a:srcRect b="0" l="0" r="3194" t="0"/>
          <a:stretch/>
        </p:blipFill>
        <p:spPr>
          <a:xfrm>
            <a:off x="4865325" y="3549775"/>
            <a:ext cx="4100098" cy="152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111000" y="827500"/>
            <a:ext cx="5871600" cy="3944400"/>
          </a:xfrm>
          <a:prstGeom prst="rect">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RPA Project: Methodological Approach</a:t>
            </a:r>
            <a:endParaRPr/>
          </a:p>
        </p:txBody>
      </p:sp>
      <p:sp>
        <p:nvSpPr>
          <p:cNvPr id="97" name="Google Shape;97;p17"/>
          <p:cNvSpPr/>
          <p:nvPr/>
        </p:nvSpPr>
        <p:spPr>
          <a:xfrm>
            <a:off x="158650" y="2616065"/>
            <a:ext cx="1739400" cy="7728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Raw Textual Data</a:t>
            </a:r>
            <a:endParaRPr b="1" sz="1200">
              <a:solidFill>
                <a:srgbClr val="000000"/>
              </a:solidFill>
            </a:endParaRPr>
          </a:p>
        </p:txBody>
      </p:sp>
      <p:sp>
        <p:nvSpPr>
          <p:cNvPr id="98" name="Google Shape;98;p17"/>
          <p:cNvSpPr/>
          <p:nvPr/>
        </p:nvSpPr>
        <p:spPr>
          <a:xfrm>
            <a:off x="2534138" y="2616075"/>
            <a:ext cx="1829100" cy="7728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Encoded Texts: </a:t>
            </a:r>
            <a:r>
              <a:rPr b="1" lang="en" sz="1100">
                <a:solidFill>
                  <a:srgbClr val="000000"/>
                </a:solidFill>
              </a:rPr>
              <a:t>Numerical Representation</a:t>
            </a:r>
            <a:endParaRPr b="1" sz="1100">
              <a:solidFill>
                <a:srgbClr val="000000"/>
              </a:solidFill>
            </a:endParaRPr>
          </a:p>
        </p:txBody>
      </p:sp>
      <p:sp>
        <p:nvSpPr>
          <p:cNvPr id="99" name="Google Shape;99;p17"/>
          <p:cNvSpPr/>
          <p:nvPr/>
        </p:nvSpPr>
        <p:spPr>
          <a:xfrm>
            <a:off x="5139990" y="2616075"/>
            <a:ext cx="1739400" cy="7728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00"/>
                </a:solidFill>
              </a:rPr>
              <a:t>Quantified Attributes</a:t>
            </a:r>
            <a:endParaRPr b="1" sz="1200">
              <a:solidFill>
                <a:srgbClr val="000000"/>
              </a:solidFill>
            </a:endParaRPr>
          </a:p>
        </p:txBody>
      </p:sp>
      <p:sp>
        <p:nvSpPr>
          <p:cNvPr id="100" name="Google Shape;100;p17"/>
          <p:cNvSpPr/>
          <p:nvPr/>
        </p:nvSpPr>
        <p:spPr>
          <a:xfrm>
            <a:off x="924950" y="1111531"/>
            <a:ext cx="2383500" cy="8841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NLP Model</a:t>
            </a:r>
            <a:endParaRPr b="1" sz="1200"/>
          </a:p>
        </p:txBody>
      </p:sp>
      <p:sp>
        <p:nvSpPr>
          <p:cNvPr id="101" name="Google Shape;101;p17"/>
          <p:cNvSpPr/>
          <p:nvPr/>
        </p:nvSpPr>
        <p:spPr>
          <a:xfrm>
            <a:off x="3534475" y="1101550"/>
            <a:ext cx="2461800" cy="8841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Neural Network</a:t>
            </a:r>
            <a:endParaRPr b="1" sz="1200"/>
          </a:p>
        </p:txBody>
      </p:sp>
      <p:sp>
        <p:nvSpPr>
          <p:cNvPr id="102" name="Google Shape;102;p17"/>
          <p:cNvSpPr/>
          <p:nvPr/>
        </p:nvSpPr>
        <p:spPr>
          <a:xfrm>
            <a:off x="6223519" y="1101551"/>
            <a:ext cx="2383500" cy="8841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200">
                <a:solidFill>
                  <a:srgbClr val="000000"/>
                </a:solidFill>
              </a:rPr>
              <a:t>Time Series Analysis</a:t>
            </a:r>
            <a:endParaRPr b="1" sz="1200"/>
          </a:p>
        </p:txBody>
      </p:sp>
      <p:cxnSp>
        <p:nvCxnSpPr>
          <p:cNvPr id="103" name="Google Shape;103;p17"/>
          <p:cNvCxnSpPr>
            <a:stCxn id="97" idx="6"/>
            <a:endCxn id="98" idx="2"/>
          </p:cNvCxnSpPr>
          <p:nvPr/>
        </p:nvCxnSpPr>
        <p:spPr>
          <a:xfrm>
            <a:off x="1898050" y="3002465"/>
            <a:ext cx="636000" cy="0"/>
          </a:xfrm>
          <a:prstGeom prst="straightConnector1">
            <a:avLst/>
          </a:prstGeom>
          <a:noFill/>
          <a:ln cap="flat" cmpd="sng" w="28575">
            <a:solidFill>
              <a:srgbClr val="000000"/>
            </a:solidFill>
            <a:prstDash val="solid"/>
            <a:round/>
            <a:headEnd len="med" w="med" type="none"/>
            <a:tailEnd len="med" w="med" type="triangle"/>
          </a:ln>
        </p:spPr>
      </p:cxnSp>
      <p:cxnSp>
        <p:nvCxnSpPr>
          <p:cNvPr id="104" name="Google Shape;104;p17"/>
          <p:cNvCxnSpPr>
            <a:stCxn id="98" idx="6"/>
            <a:endCxn id="99" idx="2"/>
          </p:cNvCxnSpPr>
          <p:nvPr/>
        </p:nvCxnSpPr>
        <p:spPr>
          <a:xfrm>
            <a:off x="4363238" y="3002475"/>
            <a:ext cx="776700" cy="0"/>
          </a:xfrm>
          <a:prstGeom prst="straightConnector1">
            <a:avLst/>
          </a:prstGeom>
          <a:noFill/>
          <a:ln cap="flat" cmpd="sng" w="28575">
            <a:solidFill>
              <a:srgbClr val="000000"/>
            </a:solidFill>
            <a:prstDash val="solid"/>
            <a:round/>
            <a:headEnd len="med" w="med" type="none"/>
            <a:tailEnd len="med" w="med" type="triangle"/>
          </a:ln>
        </p:spPr>
      </p:cxnSp>
      <p:cxnSp>
        <p:nvCxnSpPr>
          <p:cNvPr id="105" name="Google Shape;105;p17"/>
          <p:cNvCxnSpPr>
            <a:stCxn id="100" idx="2"/>
          </p:cNvCxnSpPr>
          <p:nvPr/>
        </p:nvCxnSpPr>
        <p:spPr>
          <a:xfrm flipH="1">
            <a:off x="2111600" y="1995631"/>
            <a:ext cx="5100" cy="965700"/>
          </a:xfrm>
          <a:prstGeom prst="straightConnector1">
            <a:avLst/>
          </a:prstGeom>
          <a:noFill/>
          <a:ln cap="flat" cmpd="sng" w="28575">
            <a:solidFill>
              <a:srgbClr val="000000"/>
            </a:solidFill>
            <a:prstDash val="solid"/>
            <a:round/>
            <a:headEnd len="med" w="med" type="none"/>
            <a:tailEnd len="med" w="med" type="triangle"/>
          </a:ln>
        </p:spPr>
      </p:cxnSp>
      <p:cxnSp>
        <p:nvCxnSpPr>
          <p:cNvPr id="106" name="Google Shape;106;p17"/>
          <p:cNvCxnSpPr>
            <a:stCxn id="101" idx="2"/>
          </p:cNvCxnSpPr>
          <p:nvPr/>
        </p:nvCxnSpPr>
        <p:spPr>
          <a:xfrm>
            <a:off x="4765375" y="1985650"/>
            <a:ext cx="0" cy="994500"/>
          </a:xfrm>
          <a:prstGeom prst="straightConnector1">
            <a:avLst/>
          </a:prstGeom>
          <a:noFill/>
          <a:ln cap="flat" cmpd="sng" w="28575">
            <a:solidFill>
              <a:srgbClr val="000000"/>
            </a:solidFill>
            <a:prstDash val="solid"/>
            <a:round/>
            <a:headEnd len="med" w="med" type="none"/>
            <a:tailEnd len="med" w="med" type="triangle"/>
          </a:ln>
        </p:spPr>
      </p:cxnSp>
      <p:cxnSp>
        <p:nvCxnSpPr>
          <p:cNvPr id="107" name="Google Shape;107;p17"/>
          <p:cNvCxnSpPr>
            <a:stCxn id="99" idx="6"/>
            <a:endCxn id="108" idx="1"/>
          </p:cNvCxnSpPr>
          <p:nvPr/>
        </p:nvCxnSpPr>
        <p:spPr>
          <a:xfrm>
            <a:off x="6879390" y="3002475"/>
            <a:ext cx="972900" cy="0"/>
          </a:xfrm>
          <a:prstGeom prst="straightConnector1">
            <a:avLst/>
          </a:prstGeom>
          <a:noFill/>
          <a:ln cap="flat" cmpd="sng" w="28575">
            <a:solidFill>
              <a:srgbClr val="000000"/>
            </a:solidFill>
            <a:prstDash val="solid"/>
            <a:round/>
            <a:headEnd len="med" w="med" type="none"/>
            <a:tailEnd len="med" w="med" type="triangle"/>
          </a:ln>
        </p:spPr>
      </p:cxnSp>
      <p:cxnSp>
        <p:nvCxnSpPr>
          <p:cNvPr id="109" name="Google Shape;109;p17"/>
          <p:cNvCxnSpPr>
            <a:stCxn id="102" idx="2"/>
          </p:cNvCxnSpPr>
          <p:nvPr/>
        </p:nvCxnSpPr>
        <p:spPr>
          <a:xfrm flipH="1">
            <a:off x="7411669" y="1985651"/>
            <a:ext cx="3600" cy="994500"/>
          </a:xfrm>
          <a:prstGeom prst="straightConnector1">
            <a:avLst/>
          </a:prstGeom>
          <a:noFill/>
          <a:ln cap="flat" cmpd="sng" w="28575">
            <a:solidFill>
              <a:srgbClr val="000000"/>
            </a:solidFill>
            <a:prstDash val="solid"/>
            <a:round/>
            <a:headEnd len="med" w="med" type="none"/>
            <a:tailEnd len="med" w="med" type="triangle"/>
          </a:ln>
        </p:spPr>
      </p:cxnSp>
      <p:sp>
        <p:nvSpPr>
          <p:cNvPr id="108" name="Google Shape;108;p17"/>
          <p:cNvSpPr/>
          <p:nvPr/>
        </p:nvSpPr>
        <p:spPr>
          <a:xfrm>
            <a:off x="7852400" y="2728725"/>
            <a:ext cx="1234800" cy="547500"/>
          </a:xfrm>
          <a:prstGeom prst="rect">
            <a:avLst/>
          </a:prstGeom>
          <a:solidFill>
            <a:srgbClr val="FB6B00"/>
          </a:solidFill>
          <a:ln cap="flat" cmpd="sng" w="9525">
            <a:solidFill>
              <a:srgbClr val="ED4A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Dynamics of Customer Value Focus</a:t>
            </a:r>
            <a:endParaRPr b="1" sz="1100">
              <a:solidFill>
                <a:srgbClr val="000000"/>
              </a:solidFill>
            </a:endParaRPr>
          </a:p>
        </p:txBody>
      </p:sp>
      <p:sp>
        <p:nvSpPr>
          <p:cNvPr id="110" name="Google Shape;110;p17"/>
          <p:cNvSpPr/>
          <p:nvPr/>
        </p:nvSpPr>
        <p:spPr>
          <a:xfrm>
            <a:off x="3520700" y="3760150"/>
            <a:ext cx="2461800" cy="8841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t>
            </a:r>
            <a:r>
              <a:rPr b="1" lang="en" sz="1100"/>
              <a:t>Manual)</a:t>
            </a:r>
            <a:r>
              <a:rPr b="1" lang="en" sz="1100"/>
              <a:t> Coding Customer Values</a:t>
            </a:r>
            <a:endParaRPr b="1" sz="1100"/>
          </a:p>
        </p:txBody>
      </p:sp>
      <p:cxnSp>
        <p:nvCxnSpPr>
          <p:cNvPr id="111" name="Google Shape;111;p17"/>
          <p:cNvCxnSpPr>
            <a:stCxn id="110" idx="0"/>
          </p:cNvCxnSpPr>
          <p:nvPr/>
        </p:nvCxnSpPr>
        <p:spPr>
          <a:xfrm flipH="1" rot="10800000">
            <a:off x="4751600" y="3032950"/>
            <a:ext cx="7200" cy="727200"/>
          </a:xfrm>
          <a:prstGeom prst="straightConnector1">
            <a:avLst/>
          </a:prstGeom>
          <a:noFill/>
          <a:ln cap="flat" cmpd="sng" w="28575">
            <a:solidFill>
              <a:srgbClr val="000000"/>
            </a:solidFill>
            <a:prstDash val="solid"/>
            <a:round/>
            <a:headEnd len="med" w="med" type="none"/>
            <a:tailEnd len="med" w="med" type="triangle"/>
          </a:ln>
        </p:spPr>
      </p:cxnSp>
      <p:grpSp>
        <p:nvGrpSpPr>
          <p:cNvPr id="112" name="Google Shape;112;p17"/>
          <p:cNvGrpSpPr/>
          <p:nvPr/>
        </p:nvGrpSpPr>
        <p:grpSpPr>
          <a:xfrm>
            <a:off x="7776118" y="3881925"/>
            <a:ext cx="1077612" cy="1215075"/>
            <a:chOff x="232318" y="3881925"/>
            <a:chExt cx="1077612" cy="1215075"/>
          </a:xfrm>
        </p:grpSpPr>
        <p:sp>
          <p:nvSpPr>
            <p:cNvPr id="113" name="Google Shape;113;p17"/>
            <p:cNvSpPr/>
            <p:nvPr/>
          </p:nvSpPr>
          <p:spPr>
            <a:xfrm>
              <a:off x="232330" y="4425441"/>
              <a:ext cx="1077600" cy="2910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rPr>
                <a:t>Method</a:t>
              </a:r>
              <a:endParaRPr sz="800"/>
            </a:p>
          </p:txBody>
        </p:sp>
        <p:sp>
          <p:nvSpPr>
            <p:cNvPr id="114" name="Google Shape;114;p17"/>
            <p:cNvSpPr txBox="1"/>
            <p:nvPr/>
          </p:nvSpPr>
          <p:spPr>
            <a:xfrm>
              <a:off x="265714" y="4192006"/>
              <a:ext cx="1010700" cy="195600"/>
            </a:xfrm>
            <a:prstGeom prst="rect">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Covered </a:t>
              </a:r>
              <a:r>
                <a:rPr lang="en" sz="800"/>
                <a:t>Steps</a:t>
              </a:r>
              <a:endParaRPr sz="800"/>
            </a:p>
          </p:txBody>
        </p:sp>
        <p:sp>
          <p:nvSpPr>
            <p:cNvPr id="115" name="Google Shape;115;p17"/>
            <p:cNvSpPr/>
            <p:nvPr/>
          </p:nvSpPr>
          <p:spPr>
            <a:xfrm>
              <a:off x="232318" y="4806000"/>
              <a:ext cx="1077600" cy="2910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rPr>
                <a:t>Data / Metrics</a:t>
              </a:r>
              <a:endParaRPr sz="800">
                <a:solidFill>
                  <a:srgbClr val="000000"/>
                </a:solidFill>
              </a:endParaRPr>
            </a:p>
          </p:txBody>
        </p:sp>
        <p:sp>
          <p:nvSpPr>
            <p:cNvPr id="116" name="Google Shape;116;p17"/>
            <p:cNvSpPr/>
            <p:nvPr/>
          </p:nvSpPr>
          <p:spPr>
            <a:xfrm>
              <a:off x="265600" y="3881925"/>
              <a:ext cx="1010700" cy="236400"/>
            </a:xfrm>
            <a:prstGeom prst="rect">
              <a:avLst/>
            </a:prstGeom>
            <a:solidFill>
              <a:srgbClr val="FB6B00"/>
            </a:solidFill>
            <a:ln cap="flat" cmpd="sng" w="9525">
              <a:solidFill>
                <a:srgbClr val="ED4A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Outcome</a:t>
              </a:r>
              <a:endParaRPr sz="800">
                <a:solidFill>
                  <a:srgbClr val="000000"/>
                </a:solidFil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2"/>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RPA: Coding Amazon Reviews</a:t>
            </a:r>
            <a:endParaRPr/>
          </a:p>
        </p:txBody>
      </p:sp>
      <p:sp>
        <p:nvSpPr>
          <p:cNvPr id="636" name="Google Shape;636;p62"/>
          <p:cNvSpPr txBox="1"/>
          <p:nvPr>
            <p:ph idx="1" type="body"/>
          </p:nvPr>
        </p:nvSpPr>
        <p:spPr>
          <a:xfrm>
            <a:off x="548100" y="3873325"/>
            <a:ext cx="8742600" cy="271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666666"/>
                </a:solidFill>
              </a:rPr>
              <a:t>Categories</a:t>
            </a:r>
            <a:r>
              <a:rPr lang="en">
                <a:solidFill>
                  <a:srgbClr val="666666"/>
                </a:solidFill>
              </a:rPr>
              <a:t>: Apparel, Electronics, Health and Personal Care, Home Improvement, and Software</a:t>
            </a:r>
            <a:endParaRPr b="1">
              <a:solidFill>
                <a:srgbClr val="666666"/>
              </a:solidFill>
            </a:endParaRPr>
          </a:p>
          <a:p>
            <a:pPr indent="0" lvl="0" marL="0" rtl="0" algn="l">
              <a:lnSpc>
                <a:spcPct val="100000"/>
              </a:lnSpc>
              <a:spcBef>
                <a:spcPts val="0"/>
              </a:spcBef>
              <a:spcAft>
                <a:spcPts val="0"/>
              </a:spcAft>
              <a:buNone/>
            </a:pPr>
            <a:r>
              <a:t/>
            </a:r>
            <a:endParaRPr b="1">
              <a:solidFill>
                <a:srgbClr val="666666"/>
              </a:solidFill>
            </a:endParaRPr>
          </a:p>
          <a:p>
            <a:pPr indent="0" lvl="0" marL="0" rtl="0" algn="l">
              <a:lnSpc>
                <a:spcPct val="100000"/>
              </a:lnSpc>
              <a:spcBef>
                <a:spcPts val="0"/>
              </a:spcBef>
              <a:spcAft>
                <a:spcPts val="0"/>
              </a:spcAft>
              <a:buNone/>
            </a:pPr>
            <a:r>
              <a:t/>
            </a:r>
            <a:endParaRPr b="1">
              <a:solidFill>
                <a:srgbClr val="666666"/>
              </a:solidFill>
            </a:endParaRPr>
          </a:p>
          <a:p>
            <a:pPr indent="0" lvl="0" marL="0" rtl="0" algn="l">
              <a:lnSpc>
                <a:spcPct val="100000"/>
              </a:lnSpc>
              <a:spcBef>
                <a:spcPts val="0"/>
              </a:spcBef>
              <a:spcAft>
                <a:spcPts val="0"/>
              </a:spcAft>
              <a:buNone/>
            </a:pPr>
            <a:r>
              <a:rPr b="1" lang="en">
                <a:solidFill>
                  <a:srgbClr val="666666"/>
                </a:solidFill>
              </a:rPr>
              <a:t>Values:</a:t>
            </a:r>
            <a:r>
              <a:rPr lang="en">
                <a:solidFill>
                  <a:srgbClr val="666666"/>
                </a:solidFill>
              </a:rPr>
              <a:t> Social Connectedness, Environment, Self-sufficiency, Transparency/Authenticity, Tradition, Individuality, Diversity/Equality, Privacy, Status, Thrift/Value, Innovation, Fun/Adventure, and Health</a:t>
            </a:r>
            <a:endParaRPr>
              <a:solidFill>
                <a:srgbClr val="666666"/>
              </a:solidFill>
            </a:endParaRPr>
          </a:p>
        </p:txBody>
      </p:sp>
      <p:pic>
        <p:nvPicPr>
          <p:cNvPr id="637" name="Google Shape;637;p62"/>
          <p:cNvPicPr preferRelativeResize="0"/>
          <p:nvPr/>
        </p:nvPicPr>
        <p:blipFill>
          <a:blip r:embed="rId3">
            <a:alphaModFix/>
          </a:blip>
          <a:stretch>
            <a:fillRect/>
          </a:stretch>
        </p:blipFill>
        <p:spPr>
          <a:xfrm>
            <a:off x="672388" y="1549775"/>
            <a:ext cx="7799222" cy="2323550"/>
          </a:xfrm>
          <a:prstGeom prst="rect">
            <a:avLst/>
          </a:prstGeom>
          <a:noFill/>
          <a:ln>
            <a:noFill/>
          </a:ln>
        </p:spPr>
      </p:pic>
      <p:sp>
        <p:nvSpPr>
          <p:cNvPr id="638" name="Google Shape;638;p62"/>
          <p:cNvSpPr txBox="1"/>
          <p:nvPr/>
        </p:nvSpPr>
        <p:spPr>
          <a:xfrm>
            <a:off x="8295575" y="2424200"/>
            <a:ext cx="7698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666666"/>
                </a:solidFill>
                <a:latin typeface="Roboto"/>
                <a:ea typeface="Roboto"/>
                <a:cs typeface="Roboto"/>
                <a:sym typeface="Roboto"/>
              </a:rPr>
              <a:t>. . .</a:t>
            </a:r>
            <a:endParaRPr sz="3200">
              <a:solidFill>
                <a:srgbClr val="666666"/>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What’s Next...</a:t>
            </a:r>
            <a:endParaRPr/>
          </a:p>
        </p:txBody>
      </p:sp>
      <p:pic>
        <p:nvPicPr>
          <p:cNvPr id="644" name="Google Shape;644;p63"/>
          <p:cNvPicPr preferRelativeResize="0"/>
          <p:nvPr/>
        </p:nvPicPr>
        <p:blipFill>
          <a:blip r:embed="rId3">
            <a:alphaModFix/>
          </a:blip>
          <a:stretch>
            <a:fillRect/>
          </a:stretch>
        </p:blipFill>
        <p:spPr>
          <a:xfrm>
            <a:off x="5052525" y="3029700"/>
            <a:ext cx="3630513" cy="1760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4"/>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Tasks to be completed</a:t>
            </a:r>
            <a:endParaRPr/>
          </a:p>
        </p:txBody>
      </p:sp>
      <p:sp>
        <p:nvSpPr>
          <p:cNvPr id="650" name="Google Shape;650;p64"/>
          <p:cNvSpPr txBox="1"/>
          <p:nvPr>
            <p:ph idx="1" type="body"/>
          </p:nvPr>
        </p:nvSpPr>
        <p:spPr>
          <a:xfrm>
            <a:off x="471900" y="14618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RPA</a:t>
            </a:r>
            <a:endParaRPr/>
          </a:p>
          <a:p>
            <a:pPr indent="-317500" lvl="0" marL="457200" rtl="0" algn="l">
              <a:spcBef>
                <a:spcPts val="600"/>
              </a:spcBef>
              <a:spcAft>
                <a:spcPts val="0"/>
              </a:spcAft>
              <a:buSzPts val="1400"/>
              <a:buChar char="●"/>
            </a:pPr>
            <a:r>
              <a:rPr lang="en"/>
              <a:t>Finish manually coding reviews</a:t>
            </a:r>
            <a:endParaRPr/>
          </a:p>
          <a:p>
            <a:pPr indent="-317500" lvl="0" marL="457200" rtl="0" algn="l">
              <a:spcBef>
                <a:spcPts val="0"/>
              </a:spcBef>
              <a:spcAft>
                <a:spcPts val="0"/>
              </a:spcAft>
              <a:buSzPts val="1400"/>
              <a:buChar char="●"/>
            </a:pPr>
            <a:r>
              <a:rPr lang="en"/>
              <a:t>Collecting Amazon data</a:t>
            </a:r>
            <a:endParaRPr/>
          </a:p>
          <a:p>
            <a:pPr indent="-317500" lvl="0" marL="457200" rtl="0" algn="l">
              <a:spcBef>
                <a:spcPts val="0"/>
              </a:spcBef>
              <a:spcAft>
                <a:spcPts val="0"/>
              </a:spcAft>
              <a:buSzPts val="1400"/>
              <a:buChar char="●"/>
            </a:pPr>
            <a:r>
              <a:rPr lang="en"/>
              <a:t>Implement NLP model</a:t>
            </a:r>
            <a:endParaRPr/>
          </a:p>
          <a:p>
            <a:pPr indent="-317500" lvl="0" marL="457200" rtl="0" algn="l">
              <a:spcBef>
                <a:spcPts val="0"/>
              </a:spcBef>
              <a:spcAft>
                <a:spcPts val="0"/>
              </a:spcAft>
              <a:buSzPts val="1400"/>
              <a:buChar char="●"/>
            </a:pPr>
            <a:r>
              <a:rPr lang="en"/>
              <a:t>Time Series Analysis</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sp>
        <p:nvSpPr>
          <p:cNvPr id="651" name="Google Shape;651;p64"/>
          <p:cNvSpPr txBox="1"/>
          <p:nvPr>
            <p:ph idx="2" type="body"/>
          </p:nvPr>
        </p:nvSpPr>
        <p:spPr>
          <a:xfrm>
            <a:off x="4694250" y="14618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RMDS</a:t>
            </a:r>
            <a:endParaRPr/>
          </a:p>
          <a:p>
            <a:pPr indent="-317500" lvl="0" marL="457200" rtl="0" algn="l">
              <a:spcBef>
                <a:spcPts val="600"/>
              </a:spcBef>
              <a:spcAft>
                <a:spcPts val="0"/>
              </a:spcAft>
              <a:buSzPts val="1400"/>
              <a:buChar char="●"/>
            </a:pPr>
            <a:r>
              <a:rPr lang="en"/>
              <a:t>Calculate co-</a:t>
            </a:r>
            <a:r>
              <a:rPr lang="en"/>
              <a:t>location</a:t>
            </a:r>
            <a:r>
              <a:rPr lang="en"/>
              <a:t> index</a:t>
            </a:r>
            <a:endParaRPr/>
          </a:p>
          <a:p>
            <a:pPr indent="-317500" lvl="0" marL="457200" rtl="0" algn="l">
              <a:spcBef>
                <a:spcPts val="0"/>
              </a:spcBef>
              <a:spcAft>
                <a:spcPts val="0"/>
              </a:spcAft>
              <a:buSzPts val="1400"/>
              <a:buChar char="●"/>
            </a:pPr>
            <a:r>
              <a:rPr lang="en"/>
              <a:t>Manual coding of Yelp reviews</a:t>
            </a:r>
            <a:endParaRPr/>
          </a:p>
          <a:p>
            <a:pPr indent="-317500" lvl="0" marL="457200" rtl="0" algn="l">
              <a:spcBef>
                <a:spcPts val="0"/>
              </a:spcBef>
              <a:spcAft>
                <a:spcPts val="0"/>
              </a:spcAft>
              <a:buSzPts val="1400"/>
              <a:buChar char="●"/>
            </a:pPr>
            <a:r>
              <a:rPr lang="en"/>
              <a:t>NLP model</a:t>
            </a:r>
            <a:endParaRPr/>
          </a:p>
          <a:p>
            <a:pPr indent="-317500" lvl="0" marL="457200" rtl="0" algn="l">
              <a:spcBef>
                <a:spcPts val="0"/>
              </a:spcBef>
              <a:spcAft>
                <a:spcPts val="0"/>
              </a:spcAft>
              <a:buSzPts val="1400"/>
              <a:buChar char="●"/>
            </a:pPr>
            <a:r>
              <a:rPr lang="en"/>
              <a:t>Integrate results</a:t>
            </a:r>
            <a:endParaRPr/>
          </a:p>
          <a:p>
            <a:pPr indent="0" lvl="0" marL="0" rtl="0" algn="l">
              <a:spcBef>
                <a:spcPts val="600"/>
              </a:spcBef>
              <a:spcAft>
                <a:spcPts val="600"/>
              </a:spcAft>
              <a:buNone/>
            </a:pPr>
            <a:r>
              <a:t/>
            </a:r>
            <a:endParaRPr/>
          </a:p>
        </p:txBody>
      </p:sp>
      <p:pic>
        <p:nvPicPr>
          <p:cNvPr id="652" name="Google Shape;652;p64"/>
          <p:cNvPicPr preferRelativeResize="0"/>
          <p:nvPr/>
        </p:nvPicPr>
        <p:blipFill>
          <a:blip r:embed="rId3">
            <a:alphaModFix/>
          </a:blip>
          <a:stretch>
            <a:fillRect/>
          </a:stretch>
        </p:blipFill>
        <p:spPr>
          <a:xfrm>
            <a:off x="7228025" y="3376725"/>
            <a:ext cx="1466125" cy="1466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“Value-Chain” of NLP-based Data Analytics </a:t>
            </a:r>
            <a:endParaRPr/>
          </a:p>
        </p:txBody>
      </p:sp>
      <p:sp>
        <p:nvSpPr>
          <p:cNvPr id="658" name="Google Shape;658;p65"/>
          <p:cNvSpPr/>
          <p:nvPr/>
        </p:nvSpPr>
        <p:spPr>
          <a:xfrm>
            <a:off x="2182941" y="2814750"/>
            <a:ext cx="1561200" cy="6027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Customized Attributes of Interests</a:t>
            </a:r>
            <a:endParaRPr b="1" sz="1000">
              <a:solidFill>
                <a:srgbClr val="000000"/>
              </a:solidFill>
            </a:endParaRPr>
          </a:p>
        </p:txBody>
      </p:sp>
      <p:sp>
        <p:nvSpPr>
          <p:cNvPr id="659" name="Google Shape;659;p65"/>
          <p:cNvSpPr/>
          <p:nvPr/>
        </p:nvSpPr>
        <p:spPr>
          <a:xfrm>
            <a:off x="5616875" y="2814750"/>
            <a:ext cx="1497900" cy="6027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Insights from Structured Data</a:t>
            </a:r>
            <a:endParaRPr b="1" sz="1000">
              <a:solidFill>
                <a:srgbClr val="000000"/>
              </a:solidFill>
            </a:endParaRPr>
          </a:p>
        </p:txBody>
      </p:sp>
      <p:sp>
        <p:nvSpPr>
          <p:cNvPr id="660" name="Google Shape;660;p65"/>
          <p:cNvSpPr/>
          <p:nvPr/>
        </p:nvSpPr>
        <p:spPr>
          <a:xfrm>
            <a:off x="812425" y="1377220"/>
            <a:ext cx="2177100" cy="7689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NLP</a:t>
            </a:r>
            <a:endParaRPr b="1" sz="1200"/>
          </a:p>
        </p:txBody>
      </p:sp>
      <p:sp>
        <p:nvSpPr>
          <p:cNvPr id="661" name="Google Shape;661;p65"/>
          <p:cNvSpPr/>
          <p:nvPr/>
        </p:nvSpPr>
        <p:spPr>
          <a:xfrm>
            <a:off x="3540768" y="1303325"/>
            <a:ext cx="2248500" cy="7689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Data Integration</a:t>
            </a:r>
            <a:endParaRPr b="1" sz="1200"/>
          </a:p>
        </p:txBody>
      </p:sp>
      <p:sp>
        <p:nvSpPr>
          <p:cNvPr id="662" name="Google Shape;662;p65"/>
          <p:cNvSpPr/>
          <p:nvPr/>
        </p:nvSpPr>
        <p:spPr>
          <a:xfrm>
            <a:off x="6340518" y="1332451"/>
            <a:ext cx="2177100" cy="7689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t>Econometrics/ML</a:t>
            </a:r>
            <a:endParaRPr b="1" sz="1000"/>
          </a:p>
        </p:txBody>
      </p:sp>
      <p:cxnSp>
        <p:nvCxnSpPr>
          <p:cNvPr id="663" name="Google Shape;663;p65"/>
          <p:cNvCxnSpPr>
            <a:stCxn id="664" idx="6"/>
            <a:endCxn id="658" idx="2"/>
          </p:cNvCxnSpPr>
          <p:nvPr/>
        </p:nvCxnSpPr>
        <p:spPr>
          <a:xfrm>
            <a:off x="1698575" y="3116100"/>
            <a:ext cx="484500" cy="0"/>
          </a:xfrm>
          <a:prstGeom prst="straightConnector1">
            <a:avLst/>
          </a:prstGeom>
          <a:noFill/>
          <a:ln cap="flat" cmpd="sng" w="28575">
            <a:solidFill>
              <a:srgbClr val="000000"/>
            </a:solidFill>
            <a:prstDash val="solid"/>
            <a:round/>
            <a:headEnd len="med" w="med" type="none"/>
            <a:tailEnd len="med" w="med" type="triangle"/>
          </a:ln>
        </p:spPr>
      </p:cxnSp>
      <p:cxnSp>
        <p:nvCxnSpPr>
          <p:cNvPr id="665" name="Google Shape;665;p65"/>
          <p:cNvCxnSpPr>
            <a:stCxn id="660" idx="2"/>
          </p:cNvCxnSpPr>
          <p:nvPr/>
        </p:nvCxnSpPr>
        <p:spPr>
          <a:xfrm flipH="1">
            <a:off x="1898275" y="2146120"/>
            <a:ext cx="2700" cy="892500"/>
          </a:xfrm>
          <a:prstGeom prst="straightConnector1">
            <a:avLst/>
          </a:prstGeom>
          <a:noFill/>
          <a:ln cap="flat" cmpd="sng" w="28575">
            <a:solidFill>
              <a:srgbClr val="000000"/>
            </a:solidFill>
            <a:prstDash val="solid"/>
            <a:round/>
            <a:headEnd len="med" w="med" type="none"/>
            <a:tailEnd len="med" w="med" type="triangle"/>
          </a:ln>
        </p:spPr>
      </p:cxnSp>
      <p:cxnSp>
        <p:nvCxnSpPr>
          <p:cNvPr id="666" name="Google Shape;666;p65"/>
          <p:cNvCxnSpPr>
            <a:stCxn id="661" idx="2"/>
            <a:endCxn id="667" idx="0"/>
          </p:cNvCxnSpPr>
          <p:nvPr/>
        </p:nvCxnSpPr>
        <p:spPr>
          <a:xfrm>
            <a:off x="4665018" y="2072225"/>
            <a:ext cx="21900" cy="770100"/>
          </a:xfrm>
          <a:prstGeom prst="straightConnector1">
            <a:avLst/>
          </a:prstGeom>
          <a:noFill/>
          <a:ln cap="flat" cmpd="sng" w="28575">
            <a:solidFill>
              <a:srgbClr val="000000"/>
            </a:solidFill>
            <a:prstDash val="solid"/>
            <a:round/>
            <a:headEnd len="med" w="med" type="none"/>
            <a:tailEnd len="med" w="med" type="triangle"/>
          </a:ln>
        </p:spPr>
      </p:cxnSp>
      <p:cxnSp>
        <p:nvCxnSpPr>
          <p:cNvPr id="668" name="Google Shape;668;p65"/>
          <p:cNvCxnSpPr>
            <a:stCxn id="669" idx="2"/>
            <a:endCxn id="659" idx="6"/>
          </p:cNvCxnSpPr>
          <p:nvPr/>
        </p:nvCxnSpPr>
        <p:spPr>
          <a:xfrm rot="10800000">
            <a:off x="7114669" y="3116100"/>
            <a:ext cx="401100" cy="0"/>
          </a:xfrm>
          <a:prstGeom prst="straightConnector1">
            <a:avLst/>
          </a:prstGeom>
          <a:noFill/>
          <a:ln cap="flat" cmpd="sng" w="28575">
            <a:solidFill>
              <a:srgbClr val="000000"/>
            </a:solidFill>
            <a:prstDash val="solid"/>
            <a:round/>
            <a:headEnd len="med" w="med" type="none"/>
            <a:tailEnd len="med" w="med" type="triangle"/>
          </a:ln>
        </p:spPr>
      </p:cxnSp>
      <p:cxnSp>
        <p:nvCxnSpPr>
          <p:cNvPr id="670" name="Google Shape;670;p65"/>
          <p:cNvCxnSpPr>
            <a:stCxn id="662" idx="2"/>
          </p:cNvCxnSpPr>
          <p:nvPr/>
        </p:nvCxnSpPr>
        <p:spPr>
          <a:xfrm flipH="1">
            <a:off x="7427268" y="2101351"/>
            <a:ext cx="1800" cy="951900"/>
          </a:xfrm>
          <a:prstGeom prst="straightConnector1">
            <a:avLst/>
          </a:prstGeom>
          <a:noFill/>
          <a:ln cap="flat" cmpd="sng" w="28575">
            <a:solidFill>
              <a:srgbClr val="000000"/>
            </a:solidFill>
            <a:prstDash val="solid"/>
            <a:round/>
            <a:headEnd len="med" w="med" type="none"/>
            <a:tailEnd len="med" w="med" type="triangle"/>
          </a:ln>
        </p:spPr>
      </p:cxnSp>
      <p:sp>
        <p:nvSpPr>
          <p:cNvPr id="669" name="Google Shape;669;p65"/>
          <p:cNvSpPr/>
          <p:nvPr/>
        </p:nvSpPr>
        <p:spPr>
          <a:xfrm>
            <a:off x="7515769" y="2814750"/>
            <a:ext cx="1497900" cy="6027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Traditional structured Data</a:t>
            </a:r>
            <a:endParaRPr b="1" sz="800">
              <a:solidFill>
                <a:srgbClr val="000000"/>
              </a:solidFill>
            </a:endParaRPr>
          </a:p>
        </p:txBody>
      </p:sp>
      <p:sp>
        <p:nvSpPr>
          <p:cNvPr id="671" name="Google Shape;671;p65"/>
          <p:cNvSpPr/>
          <p:nvPr/>
        </p:nvSpPr>
        <p:spPr>
          <a:xfrm>
            <a:off x="727078" y="3894005"/>
            <a:ext cx="2347800" cy="8535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(manual or automatic)</a:t>
            </a:r>
            <a:endParaRPr b="1" sz="1100"/>
          </a:p>
          <a:p>
            <a:pPr indent="0" lvl="0" marL="0" rtl="0" algn="ctr">
              <a:spcBef>
                <a:spcPts val="0"/>
              </a:spcBef>
              <a:spcAft>
                <a:spcPts val="0"/>
              </a:spcAft>
              <a:buNone/>
            </a:pPr>
            <a:r>
              <a:rPr b="1" lang="en" sz="1100"/>
              <a:t>Coding</a:t>
            </a:r>
            <a:endParaRPr b="1" sz="1100"/>
          </a:p>
        </p:txBody>
      </p:sp>
      <p:cxnSp>
        <p:nvCxnSpPr>
          <p:cNvPr id="672" name="Google Shape;672;p65"/>
          <p:cNvCxnSpPr>
            <a:stCxn id="671" idx="0"/>
          </p:cNvCxnSpPr>
          <p:nvPr/>
        </p:nvCxnSpPr>
        <p:spPr>
          <a:xfrm flipH="1" rot="10800000">
            <a:off x="1900978" y="3116105"/>
            <a:ext cx="5400" cy="777900"/>
          </a:xfrm>
          <a:prstGeom prst="straightConnector1">
            <a:avLst/>
          </a:prstGeom>
          <a:noFill/>
          <a:ln cap="flat" cmpd="sng" w="28575">
            <a:solidFill>
              <a:srgbClr val="000000"/>
            </a:solidFill>
            <a:prstDash val="solid"/>
            <a:round/>
            <a:headEnd len="med" w="med" type="none"/>
            <a:tailEnd len="med" w="med" type="triangle"/>
          </a:ln>
        </p:spPr>
      </p:cxnSp>
      <p:sp>
        <p:nvSpPr>
          <p:cNvPr id="664" name="Google Shape;664;p65"/>
          <p:cNvSpPr/>
          <p:nvPr/>
        </p:nvSpPr>
        <p:spPr>
          <a:xfrm>
            <a:off x="54275" y="2814750"/>
            <a:ext cx="1644300" cy="6027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User-generated-content</a:t>
            </a:r>
            <a:endParaRPr b="1" sz="1000"/>
          </a:p>
        </p:txBody>
      </p:sp>
      <p:sp>
        <p:nvSpPr>
          <p:cNvPr id="667" name="Google Shape;667;p65"/>
          <p:cNvSpPr/>
          <p:nvPr/>
        </p:nvSpPr>
        <p:spPr>
          <a:xfrm>
            <a:off x="4069563" y="2842350"/>
            <a:ext cx="1234800" cy="547500"/>
          </a:xfrm>
          <a:prstGeom prst="rect">
            <a:avLst/>
          </a:prstGeom>
          <a:solidFill>
            <a:srgbClr val="FB6B00"/>
          </a:solidFill>
          <a:ln cap="flat" cmpd="sng" w="9525">
            <a:solidFill>
              <a:srgbClr val="ED4A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Customer and Market Intelligence</a:t>
            </a:r>
            <a:endParaRPr b="1" sz="1100">
              <a:solidFill>
                <a:srgbClr val="000000"/>
              </a:solidFill>
            </a:endParaRPr>
          </a:p>
        </p:txBody>
      </p:sp>
      <p:cxnSp>
        <p:nvCxnSpPr>
          <p:cNvPr id="673" name="Google Shape;673;p65"/>
          <p:cNvCxnSpPr>
            <a:stCxn id="658" idx="6"/>
            <a:endCxn id="667" idx="1"/>
          </p:cNvCxnSpPr>
          <p:nvPr/>
        </p:nvCxnSpPr>
        <p:spPr>
          <a:xfrm>
            <a:off x="3744141" y="3116100"/>
            <a:ext cx="325500" cy="0"/>
          </a:xfrm>
          <a:prstGeom prst="straightConnector1">
            <a:avLst/>
          </a:prstGeom>
          <a:noFill/>
          <a:ln cap="flat" cmpd="sng" w="28575">
            <a:solidFill>
              <a:srgbClr val="000000"/>
            </a:solidFill>
            <a:prstDash val="solid"/>
            <a:round/>
            <a:headEnd len="med" w="med" type="none"/>
            <a:tailEnd len="med" w="med" type="triangle"/>
          </a:ln>
        </p:spPr>
      </p:cxnSp>
      <p:cxnSp>
        <p:nvCxnSpPr>
          <p:cNvPr id="674" name="Google Shape;674;p65"/>
          <p:cNvCxnSpPr>
            <a:stCxn id="659" idx="2"/>
            <a:endCxn id="667" idx="3"/>
          </p:cNvCxnSpPr>
          <p:nvPr/>
        </p:nvCxnSpPr>
        <p:spPr>
          <a:xfrm rot="10800000">
            <a:off x="5304275" y="3116100"/>
            <a:ext cx="312600" cy="0"/>
          </a:xfrm>
          <a:prstGeom prst="straightConnector1">
            <a:avLst/>
          </a:prstGeom>
          <a:noFill/>
          <a:ln cap="flat" cmpd="sng" w="28575">
            <a:solidFill>
              <a:srgbClr val="000000"/>
            </a:solidFill>
            <a:prstDash val="solid"/>
            <a:round/>
            <a:headEnd len="med" w="med" type="none"/>
            <a:tailEnd len="med" w="med" type="triangle"/>
          </a:ln>
        </p:spPr>
      </p:cxnSp>
      <p:grpSp>
        <p:nvGrpSpPr>
          <p:cNvPr id="675" name="Google Shape;675;p65"/>
          <p:cNvGrpSpPr/>
          <p:nvPr/>
        </p:nvGrpSpPr>
        <p:grpSpPr>
          <a:xfrm>
            <a:off x="8066393" y="4080825"/>
            <a:ext cx="1077612" cy="1062675"/>
            <a:chOff x="232318" y="4034325"/>
            <a:chExt cx="1077612" cy="1062675"/>
          </a:xfrm>
        </p:grpSpPr>
        <p:sp>
          <p:nvSpPr>
            <p:cNvPr id="676" name="Google Shape;676;p65"/>
            <p:cNvSpPr/>
            <p:nvPr/>
          </p:nvSpPr>
          <p:spPr>
            <a:xfrm>
              <a:off x="232330" y="4425441"/>
              <a:ext cx="1077600" cy="2910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rPr>
                <a:t>Method</a:t>
              </a:r>
              <a:endParaRPr sz="800"/>
            </a:p>
          </p:txBody>
        </p:sp>
        <p:sp>
          <p:nvSpPr>
            <p:cNvPr id="677" name="Google Shape;677;p65"/>
            <p:cNvSpPr/>
            <p:nvPr/>
          </p:nvSpPr>
          <p:spPr>
            <a:xfrm>
              <a:off x="232318" y="4806000"/>
              <a:ext cx="1077600" cy="2910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rPr>
                <a:t>Data / Metrics</a:t>
              </a:r>
              <a:endParaRPr sz="800">
                <a:solidFill>
                  <a:srgbClr val="000000"/>
                </a:solidFill>
              </a:endParaRPr>
            </a:p>
          </p:txBody>
        </p:sp>
        <p:sp>
          <p:nvSpPr>
            <p:cNvPr id="678" name="Google Shape;678;p65"/>
            <p:cNvSpPr/>
            <p:nvPr/>
          </p:nvSpPr>
          <p:spPr>
            <a:xfrm>
              <a:off x="265600" y="4034325"/>
              <a:ext cx="1010700" cy="236400"/>
            </a:xfrm>
            <a:prstGeom prst="rect">
              <a:avLst/>
            </a:prstGeom>
            <a:solidFill>
              <a:srgbClr val="FB6B00"/>
            </a:solidFill>
            <a:ln cap="flat" cmpd="sng" w="9525">
              <a:solidFill>
                <a:srgbClr val="ED4A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Outcome</a:t>
              </a:r>
              <a:endParaRPr sz="800">
                <a:solidFill>
                  <a:srgbClr val="000000"/>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6"/>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6"/>
          <p:cNvSpPr txBox="1"/>
          <p:nvPr>
            <p:ph idx="1" type="body"/>
          </p:nvPr>
        </p:nvSpPr>
        <p:spPr>
          <a:xfrm>
            <a:off x="471900" y="1380300"/>
            <a:ext cx="8222100" cy="34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600"/>
              </a:spcBef>
              <a:spcAft>
                <a:spcPts val="0"/>
              </a:spcAft>
              <a:buNone/>
            </a:pPr>
            <a:r>
              <a:t/>
            </a:r>
            <a:endParaRPr/>
          </a:p>
          <a:p>
            <a:pPr indent="0" lvl="0" marL="0" rtl="0" algn="ctr">
              <a:spcBef>
                <a:spcPts val="600"/>
              </a:spcBef>
              <a:spcAft>
                <a:spcPts val="0"/>
              </a:spcAft>
              <a:buNone/>
            </a:pPr>
            <a:r>
              <a:rPr lang="en" sz="4300"/>
              <a:t>Thank You!</a:t>
            </a:r>
            <a:endParaRPr sz="4300"/>
          </a:p>
          <a:p>
            <a:pPr indent="0" lvl="0" marL="0" rtl="0" algn="ctr">
              <a:spcBef>
                <a:spcPts val="600"/>
              </a:spcBef>
              <a:spcAft>
                <a:spcPts val="600"/>
              </a:spcAft>
              <a:buNone/>
            </a:pPr>
            <a:r>
              <a:rPr lang="en" sz="4300"/>
              <a:t>Q &amp; A!</a:t>
            </a:r>
            <a:endParaRPr sz="43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7"/>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7"/>
          <p:cNvSpPr txBox="1"/>
          <p:nvPr>
            <p:ph idx="1" type="body"/>
          </p:nvPr>
        </p:nvSpPr>
        <p:spPr>
          <a:xfrm>
            <a:off x="471900" y="1380300"/>
            <a:ext cx="8222100" cy="348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700"/>
          </a:p>
          <a:p>
            <a:pPr indent="0" lvl="0" marL="0" rtl="0" algn="ctr">
              <a:spcBef>
                <a:spcPts val="600"/>
              </a:spcBef>
              <a:spcAft>
                <a:spcPts val="0"/>
              </a:spcAft>
              <a:buNone/>
            </a:pPr>
            <a:r>
              <a:t/>
            </a:r>
            <a:endParaRPr sz="3700"/>
          </a:p>
          <a:p>
            <a:pPr indent="0" lvl="0" marL="0" rtl="0" algn="ctr">
              <a:spcBef>
                <a:spcPts val="600"/>
              </a:spcBef>
              <a:spcAft>
                <a:spcPts val="600"/>
              </a:spcAft>
              <a:buNone/>
            </a:pPr>
            <a:r>
              <a:rPr b="1" lang="en" sz="3700"/>
              <a:t>Backup Slides Here</a:t>
            </a:r>
            <a:endParaRPr b="1" sz="37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68"/>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Create Neural Network</a:t>
            </a:r>
            <a:endParaRPr/>
          </a:p>
        </p:txBody>
      </p:sp>
      <p:pic>
        <p:nvPicPr>
          <p:cNvPr id="696" name="Google Shape;696;p68"/>
          <p:cNvPicPr preferRelativeResize="0"/>
          <p:nvPr/>
        </p:nvPicPr>
        <p:blipFill>
          <a:blip r:embed="rId3">
            <a:alphaModFix/>
          </a:blip>
          <a:stretch>
            <a:fillRect/>
          </a:stretch>
        </p:blipFill>
        <p:spPr>
          <a:xfrm>
            <a:off x="192800" y="1282875"/>
            <a:ext cx="4583668" cy="3778625"/>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697" name="Google Shape;697;p68"/>
          <p:cNvSpPr txBox="1"/>
          <p:nvPr/>
        </p:nvSpPr>
        <p:spPr>
          <a:xfrm>
            <a:off x="4880325" y="1475850"/>
            <a:ext cx="4145400" cy="3526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Inherit the nn.Module class, which provides a base for creation of any NN.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__init__ method defines the type of the layers in the neural network.</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Forward method defines how each layer is</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connected and which activation function is used.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698" name="Google Shape;698;p68"/>
          <p:cNvSpPr/>
          <p:nvPr/>
        </p:nvSpPr>
        <p:spPr>
          <a:xfrm>
            <a:off x="192800" y="1970175"/>
            <a:ext cx="12477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8"/>
          <p:cNvSpPr/>
          <p:nvPr/>
        </p:nvSpPr>
        <p:spPr>
          <a:xfrm>
            <a:off x="426475" y="2214125"/>
            <a:ext cx="11514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8"/>
          <p:cNvSpPr/>
          <p:nvPr/>
        </p:nvSpPr>
        <p:spPr>
          <a:xfrm>
            <a:off x="426475" y="3660200"/>
            <a:ext cx="1247700" cy="16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9"/>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Pseudo</a:t>
            </a:r>
            <a:r>
              <a:rPr lang="en"/>
              <a:t> code to illustrate the program structure</a:t>
            </a:r>
            <a:endParaRPr/>
          </a:p>
        </p:txBody>
      </p:sp>
      <p:sp>
        <p:nvSpPr>
          <p:cNvPr id="706" name="Google Shape;706;p69"/>
          <p:cNvSpPr txBox="1"/>
          <p:nvPr>
            <p:ph idx="1" type="body"/>
          </p:nvPr>
        </p:nvSpPr>
        <p:spPr>
          <a:xfrm>
            <a:off x="471900" y="1380300"/>
            <a:ext cx="8222100" cy="34815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t/>
            </a:r>
            <a:endParaRPr/>
          </a:p>
        </p:txBody>
      </p:sp>
      <p:pic>
        <p:nvPicPr>
          <p:cNvPr id="707" name="Google Shape;707;p69"/>
          <p:cNvPicPr preferRelativeResize="0"/>
          <p:nvPr/>
        </p:nvPicPr>
        <p:blipFill>
          <a:blip r:embed="rId3">
            <a:alphaModFix/>
          </a:blip>
          <a:stretch>
            <a:fillRect/>
          </a:stretch>
        </p:blipFill>
        <p:spPr>
          <a:xfrm>
            <a:off x="263624" y="1344250"/>
            <a:ext cx="3271676" cy="3728501"/>
          </a:xfrm>
          <a:prstGeom prst="rect">
            <a:avLst/>
          </a:prstGeom>
          <a:noFill/>
          <a:ln>
            <a:noFill/>
          </a:ln>
        </p:spPr>
      </p:pic>
      <p:pic>
        <p:nvPicPr>
          <p:cNvPr id="708" name="Google Shape;708;p69"/>
          <p:cNvPicPr preferRelativeResize="0"/>
          <p:nvPr/>
        </p:nvPicPr>
        <p:blipFill>
          <a:blip r:embed="rId4">
            <a:alphaModFix/>
          </a:blip>
          <a:stretch>
            <a:fillRect/>
          </a:stretch>
        </p:blipFill>
        <p:spPr>
          <a:xfrm>
            <a:off x="4122000" y="1406550"/>
            <a:ext cx="4572000" cy="3429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0"/>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0"/>
          <p:cNvSpPr txBox="1"/>
          <p:nvPr>
            <p:ph idx="1" type="body"/>
          </p:nvPr>
        </p:nvSpPr>
        <p:spPr>
          <a:xfrm>
            <a:off x="471900" y="1380300"/>
            <a:ext cx="8222100" cy="3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demonstration: </a:t>
            </a:r>
            <a:endParaRPr/>
          </a:p>
          <a:p>
            <a:pPr indent="-342900" lvl="0" marL="457200" rtl="0" algn="l">
              <a:spcBef>
                <a:spcPts val="600"/>
              </a:spcBef>
              <a:spcAft>
                <a:spcPts val="0"/>
              </a:spcAft>
              <a:buSzPts val="1800"/>
              <a:buAutoNum type="arabicPeriod"/>
            </a:pPr>
            <a:r>
              <a:rPr lang="en"/>
              <a:t>Talk about the big picture first</a:t>
            </a:r>
            <a:endParaRPr/>
          </a:p>
          <a:p>
            <a:pPr indent="-317500" lvl="1" marL="914400" rtl="0" algn="l">
              <a:spcBef>
                <a:spcPts val="0"/>
              </a:spcBef>
              <a:spcAft>
                <a:spcPts val="0"/>
              </a:spcAft>
              <a:buSzPts val="1400"/>
              <a:buAutoNum type="alphaLcPeriod"/>
            </a:pPr>
            <a:r>
              <a:rPr lang="en"/>
              <a:t>Think about how to visualize the process of “inject” a BERT layer into a NN</a:t>
            </a:r>
            <a:endParaRPr/>
          </a:p>
          <a:p>
            <a:pPr indent="-317500" lvl="1" marL="914400" rtl="0" algn="l">
              <a:spcBef>
                <a:spcPts val="0"/>
              </a:spcBef>
              <a:spcAft>
                <a:spcPts val="0"/>
              </a:spcAft>
              <a:buSzPts val="1400"/>
              <a:buAutoNum type="alphaLcPeriod"/>
            </a:pPr>
            <a:r>
              <a:rPr lang="en"/>
              <a:t>How to visualize the structure of NN and the training process</a:t>
            </a:r>
            <a:endParaRPr/>
          </a:p>
          <a:p>
            <a:pPr indent="-317500" lvl="2" marL="1371600" rtl="0" algn="l">
              <a:spcBef>
                <a:spcPts val="0"/>
              </a:spcBef>
              <a:spcAft>
                <a:spcPts val="0"/>
              </a:spcAft>
              <a:buSzPts val="1400"/>
              <a:buAutoNum type="romanLcPeriod"/>
            </a:pPr>
            <a:r>
              <a:rPr lang="en"/>
              <a:t>E.g., a customized dataset object preprocess raw input</a:t>
            </a:r>
            <a:endParaRPr/>
          </a:p>
          <a:p>
            <a:pPr indent="-317500" lvl="2" marL="1371600" rtl="0" algn="l">
              <a:spcBef>
                <a:spcPts val="0"/>
              </a:spcBef>
              <a:spcAft>
                <a:spcPts val="0"/>
              </a:spcAft>
              <a:buSzPts val="1400"/>
              <a:buAutoNum type="romanLcPeriod"/>
            </a:pPr>
            <a:r>
              <a:rPr lang="en"/>
              <a:t>A dataloader fetch the raw input from the customized dataset and feed into a NN</a:t>
            </a:r>
            <a:endParaRPr/>
          </a:p>
          <a:p>
            <a:pPr indent="-317500" lvl="2" marL="1371600" rtl="0" algn="l">
              <a:spcBef>
                <a:spcPts val="0"/>
              </a:spcBef>
              <a:spcAft>
                <a:spcPts val="0"/>
              </a:spcAft>
              <a:buSzPts val="1400"/>
              <a:buAutoNum type="romanLcPeriod"/>
            </a:pPr>
            <a:r>
              <a:rPr lang="en"/>
              <a:t>A loop process train and valid the NN (preventing overfitting)</a:t>
            </a:r>
            <a:endParaRPr/>
          </a:p>
          <a:p>
            <a:pPr indent="-317500" lvl="3" marL="1828800" rtl="0" algn="l">
              <a:spcBef>
                <a:spcPts val="0"/>
              </a:spcBef>
              <a:spcAft>
                <a:spcPts val="0"/>
              </a:spcAft>
              <a:buSzPts val="1400"/>
              <a:buAutoNum type="arabicPeriod"/>
            </a:pPr>
            <a:r>
              <a:rPr lang="en"/>
              <a:t>Trained model is applied to do testing, etc. </a:t>
            </a:r>
            <a:endParaRPr/>
          </a:p>
          <a:p>
            <a:pPr indent="0" lvl="0" marL="0" rtl="0" algn="l">
              <a:spcBef>
                <a:spcPts val="600"/>
              </a:spcBef>
              <a:spcAft>
                <a:spcPts val="600"/>
              </a:spcAft>
              <a:buNone/>
            </a:pPr>
            <a:r>
              <a:rPr lang="en"/>
              <a:t>Both: tech → what we can do now; implication→ where and how to use it → echo the teamates’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1"/>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20" name="Google Shape;720;p71"/>
          <p:cNvSpPr txBox="1"/>
          <p:nvPr>
            <p:ph idx="1" type="body"/>
          </p:nvPr>
        </p:nvSpPr>
        <p:spPr>
          <a:xfrm>
            <a:off x="460950" y="1308425"/>
            <a:ext cx="8222100" cy="3429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Openning: (what we have learned in summer I)</a:t>
            </a:r>
            <a:endParaRPr sz="1300"/>
          </a:p>
          <a:p>
            <a:pPr indent="-311150" lvl="1" marL="914400" rtl="0" algn="l">
              <a:spcBef>
                <a:spcPts val="0"/>
              </a:spcBef>
              <a:spcAft>
                <a:spcPts val="0"/>
              </a:spcAft>
              <a:buSzPts val="1300"/>
              <a:buChar char="○"/>
            </a:pPr>
            <a:r>
              <a:rPr lang="en" sz="1300"/>
              <a:t>NLP (encoding text to numbers) → downstream tasks</a:t>
            </a:r>
            <a:endParaRPr sz="1300"/>
          </a:p>
          <a:p>
            <a:pPr indent="-311150" lvl="1" marL="914400" rtl="0" algn="l">
              <a:spcBef>
                <a:spcPts val="0"/>
              </a:spcBef>
              <a:spcAft>
                <a:spcPts val="0"/>
              </a:spcAft>
              <a:buSzPts val="1300"/>
              <a:buChar char="○"/>
            </a:pPr>
            <a:r>
              <a:rPr lang="en" sz="1300"/>
              <a:t>How the learning outcome related to your capstone project</a:t>
            </a:r>
            <a:endParaRPr sz="1300"/>
          </a:p>
          <a:p>
            <a:pPr indent="-311150" lvl="1" marL="914400" rtl="0" algn="l">
              <a:spcBef>
                <a:spcPts val="0"/>
              </a:spcBef>
              <a:spcAft>
                <a:spcPts val="0"/>
              </a:spcAft>
              <a:buSzPts val="1300"/>
              <a:buChar char="○"/>
            </a:pPr>
            <a:r>
              <a:rPr lang="en" sz="1300"/>
              <a:t>Values of the skills (recall the marketing science paper): automatically extract useful info from huge amount of customer generated content.--&gt; marketing campaign, new product development, sales reps training, customer sentiment, etc. </a:t>
            </a:r>
            <a:endParaRPr sz="1300"/>
          </a:p>
          <a:p>
            <a:pPr indent="-311150" lvl="0" marL="457200" rtl="0" algn="l">
              <a:spcBef>
                <a:spcPts val="0"/>
              </a:spcBef>
              <a:spcAft>
                <a:spcPts val="0"/>
              </a:spcAft>
              <a:buSzPts val="1300"/>
              <a:buChar char="●"/>
            </a:pPr>
            <a:r>
              <a:rPr lang="en" sz="1300"/>
              <a:t>Theory of NLP (Theory Preparation)</a:t>
            </a:r>
            <a:endParaRPr sz="1300"/>
          </a:p>
          <a:p>
            <a:pPr indent="-311150" lvl="1" marL="914400" rtl="0" algn="l">
              <a:spcBef>
                <a:spcPts val="0"/>
              </a:spcBef>
              <a:spcAft>
                <a:spcPts val="0"/>
              </a:spcAft>
              <a:buSzPts val="1300"/>
              <a:buChar char="○"/>
            </a:pPr>
            <a:r>
              <a:rPr lang="en" sz="1300"/>
              <a:t>Embedding → word2vec(skip-gram / CBOW) → context matter → attention → self-attention → transformer → BERT </a:t>
            </a:r>
            <a:endParaRPr sz="1300"/>
          </a:p>
          <a:p>
            <a:pPr indent="-311150" lvl="0" marL="457200" rtl="0" algn="l">
              <a:spcBef>
                <a:spcPts val="0"/>
              </a:spcBef>
              <a:spcAft>
                <a:spcPts val="0"/>
              </a:spcAft>
              <a:buSzPts val="1300"/>
              <a:buChar char="●"/>
            </a:pPr>
            <a:r>
              <a:rPr lang="en" sz="1300"/>
              <a:t>Implementation Demonstration (Coding Preparation)</a:t>
            </a:r>
            <a:endParaRPr sz="1300"/>
          </a:p>
          <a:p>
            <a:pPr indent="-311150" lvl="1" marL="914400" rtl="0" algn="l">
              <a:spcBef>
                <a:spcPts val="0"/>
              </a:spcBef>
              <a:spcAft>
                <a:spcPts val="0"/>
              </a:spcAft>
              <a:buSzPts val="1300"/>
              <a:buChar char="○"/>
            </a:pPr>
            <a:r>
              <a:rPr lang="en" sz="1300"/>
              <a:t>BERT for classification → variants: size of classification NN: single classification layers vs. multiple classification layers;  what to feed in the NN: CLS token vs. average of tokens in the sentences </a:t>
            </a:r>
            <a:endParaRPr sz="1300"/>
          </a:p>
          <a:p>
            <a:pPr indent="-311150" lvl="1" marL="914400" rtl="0" algn="l">
              <a:spcBef>
                <a:spcPts val="0"/>
              </a:spcBef>
              <a:spcAft>
                <a:spcPts val="0"/>
              </a:spcAft>
              <a:buSzPts val="1300"/>
              <a:buChar char="○"/>
            </a:pPr>
            <a:r>
              <a:rPr lang="en" sz="1300"/>
              <a:t>(optional) BERT + clustering </a:t>
            </a:r>
            <a:endParaRPr sz="1300"/>
          </a:p>
          <a:p>
            <a:pPr indent="-311150" lvl="1" marL="914400" rtl="0" algn="l">
              <a:spcBef>
                <a:spcPts val="0"/>
              </a:spcBef>
              <a:spcAft>
                <a:spcPts val="0"/>
              </a:spcAft>
              <a:buSzPts val="1300"/>
              <a:buChar char="○"/>
            </a:pPr>
            <a:r>
              <a:rPr lang="en" sz="1300"/>
              <a:t>Comparing the performance of each variant </a:t>
            </a:r>
            <a:endParaRPr sz="1300"/>
          </a:p>
          <a:p>
            <a:pPr indent="-311150" lvl="0" marL="457200" rtl="0" algn="l">
              <a:spcBef>
                <a:spcPts val="0"/>
              </a:spcBef>
              <a:spcAft>
                <a:spcPts val="0"/>
              </a:spcAft>
              <a:buSzPts val="1300"/>
              <a:buChar char="●"/>
            </a:pPr>
            <a:r>
              <a:rPr lang="en" sz="1300"/>
              <a:t>Data Preparation</a:t>
            </a:r>
            <a:endParaRPr sz="1300"/>
          </a:p>
          <a:p>
            <a:pPr indent="-311150" lvl="1" marL="914400" rtl="0" algn="l">
              <a:spcBef>
                <a:spcPts val="0"/>
              </a:spcBef>
              <a:spcAft>
                <a:spcPts val="0"/>
              </a:spcAft>
              <a:buSzPts val="1300"/>
              <a:buChar char="○"/>
            </a:pPr>
            <a:r>
              <a:rPr lang="en" sz="1300"/>
              <a:t>Scrapy</a:t>
            </a:r>
            <a:endParaRPr sz="1300"/>
          </a:p>
          <a:p>
            <a:pPr indent="-311150" lvl="1" marL="914400" rtl="0" algn="l">
              <a:spcBef>
                <a:spcPts val="0"/>
              </a:spcBef>
              <a:spcAft>
                <a:spcPts val="0"/>
              </a:spcAft>
              <a:buSzPts val="1300"/>
              <a:buChar char="○"/>
            </a:pPr>
            <a:r>
              <a:rPr lang="en" sz="1300"/>
              <a:t>RMDS: NEST data (Richard got it)</a:t>
            </a:r>
            <a:endParaRPr sz="1300"/>
          </a:p>
          <a:p>
            <a:pPr indent="-311150" lvl="1" marL="914400" rtl="0" algn="l">
              <a:spcBef>
                <a:spcPts val="0"/>
              </a:spcBef>
              <a:spcAft>
                <a:spcPts val="0"/>
              </a:spcAft>
              <a:buSzPts val="1300"/>
              <a:buChar char="○"/>
            </a:pPr>
            <a:r>
              <a:rPr lang="en" sz="1300"/>
              <a:t>PRA: manually coding the reviews is  started</a:t>
            </a:r>
            <a:endParaRPr sz="1300"/>
          </a:p>
          <a:p>
            <a:pPr indent="0" lvl="0" marL="0" rtl="0" algn="l">
              <a:spcBef>
                <a:spcPts val="600"/>
              </a:spcBef>
              <a:spcAft>
                <a:spcPts val="600"/>
              </a:spcAft>
              <a:buNone/>
            </a:pPr>
            <a:r>
              <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RMDS Project</a:t>
            </a:r>
            <a:endParaRPr/>
          </a:p>
        </p:txBody>
      </p:sp>
      <p:sp>
        <p:nvSpPr>
          <p:cNvPr id="122" name="Google Shape;122;p18"/>
          <p:cNvSpPr txBox="1"/>
          <p:nvPr>
            <p:ph idx="4294967295" type="body"/>
          </p:nvPr>
        </p:nvSpPr>
        <p:spPr>
          <a:xfrm>
            <a:off x="471900" y="1052100"/>
            <a:ext cx="4507500" cy="398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Question:</a:t>
            </a:r>
            <a:r>
              <a:rPr b="1" lang="en"/>
              <a:t> </a:t>
            </a:r>
            <a:endParaRPr b="1"/>
          </a:p>
          <a:p>
            <a:pPr indent="-342900" lvl="0" marL="457200" rtl="0" algn="l">
              <a:spcBef>
                <a:spcPts val="1600"/>
              </a:spcBef>
              <a:spcAft>
                <a:spcPts val="0"/>
              </a:spcAft>
              <a:buSzPts val="1800"/>
              <a:buChar char="●"/>
            </a:pPr>
            <a:r>
              <a:rPr lang="en"/>
              <a:t>How to quantify the business environments of business establishments?</a:t>
            </a:r>
            <a:endParaRPr sz="1800"/>
          </a:p>
          <a:p>
            <a:pPr indent="0" lvl="0" marL="0" rtl="0" algn="l">
              <a:spcBef>
                <a:spcPts val="1600"/>
              </a:spcBef>
              <a:spcAft>
                <a:spcPts val="0"/>
              </a:spcAft>
              <a:buNone/>
            </a:pPr>
            <a:r>
              <a:rPr b="1" lang="en" sz="2200"/>
              <a:t>Solution:</a:t>
            </a:r>
            <a:r>
              <a:rPr lang="en" sz="2200"/>
              <a:t> </a:t>
            </a:r>
            <a:endParaRPr sz="2200"/>
          </a:p>
          <a:p>
            <a:pPr indent="-342900" lvl="0" marL="457200" rtl="0" algn="l">
              <a:spcBef>
                <a:spcPts val="1600"/>
              </a:spcBef>
              <a:spcAft>
                <a:spcPts val="0"/>
              </a:spcAft>
              <a:buSzPts val="1800"/>
              <a:buChar char="●"/>
            </a:pPr>
            <a:r>
              <a:rPr lang="en"/>
              <a:t>From </a:t>
            </a:r>
            <a:r>
              <a:rPr b="1" lang="en"/>
              <a:t>supply </a:t>
            </a:r>
            <a:r>
              <a:rPr lang="en"/>
              <a:t>side: co-location index with other </a:t>
            </a:r>
            <a:r>
              <a:rPr lang="en"/>
              <a:t>businesses</a:t>
            </a:r>
            <a:endParaRPr/>
          </a:p>
          <a:p>
            <a:pPr indent="-342900" lvl="0" marL="457200" rtl="0" algn="l">
              <a:spcBef>
                <a:spcPts val="0"/>
              </a:spcBef>
              <a:spcAft>
                <a:spcPts val="0"/>
              </a:spcAft>
              <a:buSzPts val="1800"/>
              <a:buChar char="●"/>
            </a:pPr>
            <a:r>
              <a:rPr lang="en"/>
              <a:t>From</a:t>
            </a:r>
            <a:r>
              <a:rPr b="1" lang="en"/>
              <a:t> demand</a:t>
            </a:r>
            <a:r>
              <a:rPr lang="en"/>
              <a:t> side: local-specific customer preferences</a:t>
            </a:r>
            <a:endParaRPr/>
          </a:p>
          <a:p>
            <a:pPr indent="0" lvl="0" marL="0" rtl="0" algn="l">
              <a:spcBef>
                <a:spcPts val="1600"/>
              </a:spcBef>
              <a:spcAft>
                <a:spcPts val="1600"/>
              </a:spcAft>
              <a:buNone/>
            </a:pPr>
            <a:r>
              <a:t/>
            </a:r>
            <a:endParaRPr/>
          </a:p>
        </p:txBody>
      </p:sp>
      <p:pic>
        <p:nvPicPr>
          <p:cNvPr id="123" name="Google Shape;123;p18"/>
          <p:cNvPicPr preferRelativeResize="0"/>
          <p:nvPr/>
        </p:nvPicPr>
        <p:blipFill>
          <a:blip r:embed="rId3">
            <a:alphaModFix/>
          </a:blip>
          <a:stretch>
            <a:fillRect/>
          </a:stretch>
        </p:blipFill>
        <p:spPr>
          <a:xfrm>
            <a:off x="4979400" y="1413050"/>
            <a:ext cx="3997677" cy="3020049"/>
          </a:xfrm>
          <a:prstGeom prst="rect">
            <a:avLst/>
          </a:prstGeom>
          <a:noFill/>
          <a:ln cap="flat" cmpd="sng" w="28575">
            <a:solidFill>
              <a:schemeClr val="lt2"/>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2"/>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 Division</a:t>
            </a:r>
            <a:endParaRPr/>
          </a:p>
        </p:txBody>
      </p:sp>
      <p:sp>
        <p:nvSpPr>
          <p:cNvPr id="726" name="Google Shape;726;p72"/>
          <p:cNvSpPr txBox="1"/>
          <p:nvPr>
            <p:ph idx="1" type="body"/>
          </p:nvPr>
        </p:nvSpPr>
        <p:spPr>
          <a:xfrm>
            <a:off x="471900" y="1380300"/>
            <a:ext cx="8222100" cy="3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Opening and Data Preparation: </a:t>
            </a:r>
            <a:endParaRPr/>
          </a:p>
          <a:p>
            <a:pPr indent="0" lvl="0" marL="457200" rtl="0" algn="l">
              <a:spcBef>
                <a:spcPts val="600"/>
              </a:spcBef>
              <a:spcAft>
                <a:spcPts val="0"/>
              </a:spcAft>
              <a:buNone/>
            </a:pPr>
            <a:r>
              <a:rPr lang="en"/>
              <a:t>Elizabeth Hyde</a:t>
            </a:r>
            <a:endParaRPr/>
          </a:p>
          <a:p>
            <a:pPr indent="0" lvl="0" marL="0" rtl="0" algn="l">
              <a:spcBef>
                <a:spcPts val="600"/>
              </a:spcBef>
              <a:spcAft>
                <a:spcPts val="0"/>
              </a:spcAft>
              <a:buNone/>
            </a:pPr>
            <a:r>
              <a:rPr lang="en"/>
              <a:t>Theory of NLP: </a:t>
            </a:r>
            <a:endParaRPr/>
          </a:p>
          <a:p>
            <a:pPr indent="0" lvl="0" marL="457200" rtl="0" algn="l">
              <a:spcBef>
                <a:spcPts val="600"/>
              </a:spcBef>
              <a:spcAft>
                <a:spcPts val="0"/>
              </a:spcAft>
              <a:buNone/>
            </a:pPr>
            <a:r>
              <a:rPr lang="en"/>
              <a:t>Benjamin and Elisabeth Webb</a:t>
            </a:r>
            <a:endParaRPr/>
          </a:p>
          <a:p>
            <a:pPr indent="0" lvl="0" marL="0" rtl="0" algn="l">
              <a:spcBef>
                <a:spcPts val="600"/>
              </a:spcBef>
              <a:spcAft>
                <a:spcPts val="0"/>
              </a:spcAft>
              <a:buNone/>
            </a:pPr>
            <a:r>
              <a:rPr lang="en"/>
              <a:t>Implementation Demonstration: </a:t>
            </a:r>
            <a:endParaRPr/>
          </a:p>
          <a:p>
            <a:pPr indent="0" lvl="0" marL="457200" rtl="0" algn="l">
              <a:spcBef>
                <a:spcPts val="600"/>
              </a:spcBef>
              <a:spcAft>
                <a:spcPts val="0"/>
              </a:spcAft>
              <a:buNone/>
            </a:pPr>
            <a:r>
              <a:rPr lang="en"/>
              <a:t>Carla, Eric, Vincent </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3"/>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RMDS Data</a:t>
            </a:r>
            <a:endParaRPr/>
          </a:p>
        </p:txBody>
      </p:sp>
      <p:sp>
        <p:nvSpPr>
          <p:cNvPr id="732" name="Google Shape;732;p73"/>
          <p:cNvSpPr txBox="1"/>
          <p:nvPr>
            <p:ph idx="1" type="body"/>
          </p:nvPr>
        </p:nvSpPr>
        <p:spPr>
          <a:xfrm>
            <a:off x="471900" y="1919075"/>
            <a:ext cx="6476700" cy="271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666666"/>
                </a:solidFill>
              </a:rPr>
              <a:t>National Establishment Time-Series Database</a:t>
            </a:r>
            <a:endParaRPr sz="1600">
              <a:solidFill>
                <a:srgbClr val="666666"/>
              </a:solidFill>
            </a:endParaRPr>
          </a:p>
          <a:p>
            <a:pPr indent="0" lvl="0" marL="0" rtl="0" algn="l">
              <a:lnSpc>
                <a:spcPct val="100000"/>
              </a:lnSpc>
              <a:spcBef>
                <a:spcPts val="0"/>
              </a:spcBef>
              <a:spcAft>
                <a:spcPts val="0"/>
              </a:spcAft>
              <a:buNone/>
            </a:pPr>
            <a:r>
              <a:rPr lang="en" sz="1600">
                <a:solidFill>
                  <a:srgbClr val="666666"/>
                </a:solidFill>
              </a:rPr>
              <a:t>	</a:t>
            </a:r>
            <a:r>
              <a:rPr lang="en" sz="1300">
                <a:solidFill>
                  <a:srgbClr val="666666"/>
                </a:solidFill>
              </a:rPr>
              <a:t>Longitudinal database (1990-2010)</a:t>
            </a:r>
            <a:endParaRPr sz="1300">
              <a:solidFill>
                <a:srgbClr val="666666"/>
              </a:solidFill>
            </a:endParaRPr>
          </a:p>
          <a:p>
            <a:pPr indent="0" lvl="0" marL="457200" rtl="0" algn="l">
              <a:lnSpc>
                <a:spcPct val="100000"/>
              </a:lnSpc>
              <a:spcBef>
                <a:spcPts val="0"/>
              </a:spcBef>
              <a:spcAft>
                <a:spcPts val="0"/>
              </a:spcAft>
              <a:buNone/>
            </a:pPr>
            <a:r>
              <a:rPr lang="en" sz="1300">
                <a:solidFill>
                  <a:srgbClr val="666666"/>
                </a:solidFill>
              </a:rPr>
              <a:t>44.2 million business, non-profit and government establishments</a:t>
            </a:r>
            <a:endParaRPr sz="1300">
              <a:solidFill>
                <a:srgbClr val="666666"/>
              </a:solidFill>
            </a:endParaRPr>
          </a:p>
          <a:p>
            <a:pPr indent="457200" lvl="0" marL="0" rtl="0" algn="l">
              <a:lnSpc>
                <a:spcPct val="100000"/>
              </a:lnSpc>
              <a:spcBef>
                <a:spcPts val="0"/>
              </a:spcBef>
              <a:spcAft>
                <a:spcPts val="0"/>
              </a:spcAft>
              <a:buNone/>
            </a:pPr>
            <a:r>
              <a:rPr lang="en" sz="1300">
                <a:solidFill>
                  <a:srgbClr val="666666"/>
                </a:solidFill>
              </a:rPr>
              <a:t>Location</a:t>
            </a:r>
            <a:endParaRPr sz="1300">
              <a:solidFill>
                <a:srgbClr val="666666"/>
              </a:solidFill>
            </a:endParaRPr>
          </a:p>
          <a:p>
            <a:pPr indent="0" lvl="0" marL="0" rtl="0" algn="l">
              <a:lnSpc>
                <a:spcPct val="100000"/>
              </a:lnSpc>
              <a:spcBef>
                <a:spcPts val="0"/>
              </a:spcBef>
              <a:spcAft>
                <a:spcPts val="0"/>
              </a:spcAft>
              <a:buNone/>
            </a:pPr>
            <a:r>
              <a:rPr lang="en" sz="1300">
                <a:solidFill>
                  <a:srgbClr val="666666"/>
                </a:solidFill>
              </a:rPr>
              <a:t>	SIC</a:t>
            </a:r>
            <a:endParaRPr sz="1300">
              <a:solidFill>
                <a:srgbClr val="666666"/>
              </a:solidFill>
            </a:endParaRPr>
          </a:p>
          <a:p>
            <a:pPr indent="0" lvl="0" marL="0" rtl="0" algn="l">
              <a:lnSpc>
                <a:spcPct val="100000"/>
              </a:lnSpc>
              <a:spcBef>
                <a:spcPts val="0"/>
              </a:spcBef>
              <a:spcAft>
                <a:spcPts val="0"/>
              </a:spcAft>
              <a:buNone/>
            </a:pPr>
            <a:r>
              <a:rPr lang="en" sz="1300">
                <a:solidFill>
                  <a:srgbClr val="666666"/>
                </a:solidFill>
              </a:rPr>
              <a:t>	Address</a:t>
            </a:r>
            <a:endParaRPr sz="1300">
              <a:solidFill>
                <a:srgbClr val="666666"/>
              </a:solidFill>
            </a:endParaRPr>
          </a:p>
          <a:p>
            <a:pPr indent="0" lvl="0" marL="0" rtl="0" algn="l">
              <a:lnSpc>
                <a:spcPct val="100000"/>
              </a:lnSpc>
              <a:spcBef>
                <a:spcPts val="0"/>
              </a:spcBef>
              <a:spcAft>
                <a:spcPts val="0"/>
              </a:spcAft>
              <a:buNone/>
            </a:pPr>
            <a:r>
              <a:rPr lang="en" sz="1300">
                <a:solidFill>
                  <a:srgbClr val="666666"/>
                </a:solidFill>
              </a:rPr>
              <a:t>	Coordinates</a:t>
            </a:r>
            <a:endParaRPr sz="1300">
              <a:solidFill>
                <a:srgbClr val="666666"/>
              </a:solidFill>
            </a:endParaRPr>
          </a:p>
          <a:p>
            <a:pPr indent="0" lvl="0" marL="0" rtl="0" algn="l">
              <a:lnSpc>
                <a:spcPct val="100000"/>
              </a:lnSpc>
              <a:spcBef>
                <a:spcPts val="0"/>
              </a:spcBef>
              <a:spcAft>
                <a:spcPts val="0"/>
              </a:spcAft>
              <a:buNone/>
            </a:pPr>
            <a:r>
              <a:t/>
            </a:r>
            <a:endParaRPr sz="1300">
              <a:solidFill>
                <a:srgbClr val="666666"/>
              </a:solidFill>
            </a:endParaRPr>
          </a:p>
          <a:p>
            <a:pPr indent="0" lvl="0" marL="0" rtl="0" algn="l">
              <a:lnSpc>
                <a:spcPct val="100000"/>
              </a:lnSpc>
              <a:spcBef>
                <a:spcPts val="0"/>
              </a:spcBef>
              <a:spcAft>
                <a:spcPts val="0"/>
              </a:spcAft>
              <a:buNone/>
            </a:pPr>
            <a:r>
              <a:t/>
            </a:r>
            <a:endParaRPr sz="1300">
              <a:solidFill>
                <a:srgbClr val="666666"/>
              </a:solidFill>
            </a:endParaRPr>
          </a:p>
          <a:p>
            <a:pPr indent="0" lvl="0" marL="0" rtl="0" algn="l">
              <a:lnSpc>
                <a:spcPct val="100000"/>
              </a:lnSpc>
              <a:spcBef>
                <a:spcPts val="0"/>
              </a:spcBef>
              <a:spcAft>
                <a:spcPts val="0"/>
              </a:spcAft>
              <a:buNone/>
            </a:pPr>
            <a:r>
              <a:t/>
            </a:r>
            <a:endParaRPr sz="1300">
              <a:solidFill>
                <a:srgbClr val="666666"/>
              </a:solidFill>
            </a:endParaRPr>
          </a:p>
          <a:p>
            <a:pPr indent="0" lvl="0" marL="0" rtl="0" algn="l">
              <a:lnSpc>
                <a:spcPct val="100000"/>
              </a:lnSpc>
              <a:spcBef>
                <a:spcPts val="0"/>
              </a:spcBef>
              <a:spcAft>
                <a:spcPts val="0"/>
              </a:spcAft>
              <a:buNone/>
            </a:pPr>
            <a:r>
              <a:t/>
            </a:r>
            <a:endParaRPr sz="1300">
              <a:solidFill>
                <a:srgbClr val="666666"/>
              </a:solidFill>
            </a:endParaRPr>
          </a:p>
          <a:p>
            <a:pPr indent="0" lvl="0" marL="0" rtl="0" algn="l">
              <a:lnSpc>
                <a:spcPct val="100000"/>
              </a:lnSpc>
              <a:spcBef>
                <a:spcPts val="0"/>
              </a:spcBef>
              <a:spcAft>
                <a:spcPts val="0"/>
              </a:spcAft>
              <a:buNone/>
            </a:pPr>
            <a:r>
              <a:t/>
            </a:r>
            <a:endParaRPr sz="1300">
              <a:solidFill>
                <a:srgbClr val="666666"/>
              </a:solidFill>
            </a:endParaRPr>
          </a:p>
          <a:p>
            <a:pPr indent="0" lvl="0" marL="0" rtl="0" algn="l">
              <a:lnSpc>
                <a:spcPct val="100000"/>
              </a:lnSpc>
              <a:spcBef>
                <a:spcPts val="0"/>
              </a:spcBef>
              <a:spcAft>
                <a:spcPts val="0"/>
              </a:spcAft>
              <a:buNone/>
            </a:pPr>
            <a:r>
              <a:t/>
            </a:r>
            <a:endParaRPr sz="1200">
              <a:solidFill>
                <a:srgbClr val="666666"/>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4"/>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RPA Project</a:t>
            </a:r>
            <a:endParaRPr/>
          </a:p>
        </p:txBody>
      </p:sp>
      <p:sp>
        <p:nvSpPr>
          <p:cNvPr id="738" name="Google Shape;738;p74"/>
          <p:cNvSpPr txBox="1"/>
          <p:nvPr>
            <p:ph idx="1" type="body"/>
          </p:nvPr>
        </p:nvSpPr>
        <p:spPr>
          <a:xfrm>
            <a:off x="471900" y="1809125"/>
            <a:ext cx="8324700" cy="9240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rPr lang="en" sz="1800"/>
              <a:t>How does uncertainty influence consumers pursuit of different values?</a:t>
            </a:r>
            <a:endParaRPr/>
          </a:p>
        </p:txBody>
      </p:sp>
      <p:sp>
        <p:nvSpPr>
          <p:cNvPr id="739" name="Google Shape;739;p74"/>
          <p:cNvSpPr txBox="1"/>
          <p:nvPr>
            <p:ph idx="2" type="body"/>
          </p:nvPr>
        </p:nvSpPr>
        <p:spPr>
          <a:xfrm>
            <a:off x="471900" y="2842950"/>
            <a:ext cx="3853200" cy="19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NLP on customer generated content</a:t>
            </a:r>
            <a:endParaRPr/>
          </a:p>
          <a:p>
            <a:pPr indent="-317500" lvl="0" marL="457200" rtl="0" algn="l">
              <a:spcBef>
                <a:spcPts val="600"/>
              </a:spcBef>
              <a:spcAft>
                <a:spcPts val="0"/>
              </a:spcAft>
              <a:buSzPts val="1400"/>
              <a:buAutoNum type="arabicPeriod"/>
            </a:pPr>
            <a:r>
              <a:rPr lang="en"/>
              <a:t>NLP Technical Preparation</a:t>
            </a:r>
            <a:endParaRPr/>
          </a:p>
          <a:p>
            <a:pPr indent="-317500" lvl="0" marL="457200" rtl="0" algn="l">
              <a:spcBef>
                <a:spcPts val="0"/>
              </a:spcBef>
              <a:spcAft>
                <a:spcPts val="0"/>
              </a:spcAft>
              <a:buSzPts val="1400"/>
              <a:buAutoNum type="arabicPeriod"/>
            </a:pPr>
            <a:r>
              <a:rPr lang="en"/>
              <a:t>Data Collection: Historical and Current</a:t>
            </a:r>
            <a:endParaRPr/>
          </a:p>
          <a:p>
            <a:pPr indent="-317500" lvl="0" marL="457200" rtl="0" algn="l">
              <a:spcBef>
                <a:spcPts val="0"/>
              </a:spcBef>
              <a:spcAft>
                <a:spcPts val="0"/>
              </a:spcAft>
              <a:buSzPts val="1400"/>
              <a:buAutoNum type="arabicPeriod"/>
            </a:pPr>
            <a:r>
              <a:rPr lang="en"/>
              <a:t>NLP + Downstream ML tasks</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pic>
        <p:nvPicPr>
          <p:cNvPr id="740" name="Google Shape;740;p74"/>
          <p:cNvPicPr preferRelativeResize="0"/>
          <p:nvPr/>
        </p:nvPicPr>
        <p:blipFill>
          <a:blip r:embed="rId3">
            <a:alphaModFix/>
          </a:blip>
          <a:stretch>
            <a:fillRect/>
          </a:stretch>
        </p:blipFill>
        <p:spPr>
          <a:xfrm>
            <a:off x="5018375" y="2681700"/>
            <a:ext cx="3279926" cy="2114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of Learning Objectives</a:t>
            </a:r>
            <a:endParaRPr/>
          </a:p>
        </p:txBody>
      </p:sp>
      <p:sp>
        <p:nvSpPr>
          <p:cNvPr id="746" name="Google Shape;746;p75"/>
          <p:cNvSpPr txBox="1"/>
          <p:nvPr>
            <p:ph idx="4294967295" type="body"/>
          </p:nvPr>
        </p:nvSpPr>
        <p:spPr>
          <a:xfrm>
            <a:off x="410825" y="1025113"/>
            <a:ext cx="4244100" cy="3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Scraping</a:t>
            </a:r>
            <a:endParaRPr/>
          </a:p>
          <a:p>
            <a:pPr indent="0" lvl="0" marL="0" rtl="0" algn="l">
              <a:spcBef>
                <a:spcPts val="1600"/>
              </a:spcBef>
              <a:spcAft>
                <a:spcPts val="0"/>
              </a:spcAft>
              <a:buNone/>
            </a:pPr>
            <a:r>
              <a:rPr lang="en"/>
              <a:t>Natural Language Processing</a:t>
            </a:r>
            <a:endParaRPr/>
          </a:p>
          <a:p>
            <a:pPr indent="0" lvl="0" marL="0" rtl="0" algn="l">
              <a:spcBef>
                <a:spcPts val="1600"/>
              </a:spcBef>
              <a:spcAft>
                <a:spcPts val="0"/>
              </a:spcAft>
              <a:buNone/>
            </a:pPr>
            <a:r>
              <a:rPr lang="en"/>
              <a:t>Word Embeddings</a:t>
            </a:r>
            <a:endParaRPr/>
          </a:p>
          <a:p>
            <a:pPr indent="0" lvl="0" marL="0" rtl="0" algn="l">
              <a:spcBef>
                <a:spcPts val="1600"/>
              </a:spcBef>
              <a:spcAft>
                <a:spcPts val="0"/>
              </a:spcAft>
              <a:buNone/>
            </a:pPr>
            <a:r>
              <a:rPr lang="en"/>
              <a:t>Neural Networks: CNN and RNN</a:t>
            </a:r>
            <a:endParaRPr/>
          </a:p>
          <a:p>
            <a:pPr indent="0" lvl="0" marL="0" rtl="0" algn="l">
              <a:spcBef>
                <a:spcPts val="1600"/>
              </a:spcBef>
              <a:spcAft>
                <a:spcPts val="0"/>
              </a:spcAft>
              <a:buNone/>
            </a:pPr>
            <a:r>
              <a:rPr lang="en"/>
              <a:t>Attention, Self-Attention, Transformers, BERT</a:t>
            </a:r>
            <a:endParaRPr/>
          </a:p>
          <a:p>
            <a:pPr indent="0" lvl="0" marL="0" rtl="0" algn="l">
              <a:spcBef>
                <a:spcPts val="1600"/>
              </a:spcBef>
              <a:spcAft>
                <a:spcPts val="0"/>
              </a:spcAft>
              <a:buNone/>
            </a:pPr>
            <a:r>
              <a:rPr lang="en"/>
              <a:t>ML Tasks: Clustering and Classification </a:t>
            </a:r>
            <a:endParaRPr/>
          </a:p>
          <a:p>
            <a:pPr indent="0" lvl="0" marL="0" rtl="0" algn="l">
              <a:spcBef>
                <a:spcPts val="1600"/>
              </a:spcBef>
              <a:spcAft>
                <a:spcPts val="1600"/>
              </a:spcAft>
              <a:buNone/>
            </a:pPr>
            <a:r>
              <a:rPr lang="en"/>
              <a:t>Coding: BERT + NN</a:t>
            </a:r>
            <a:endParaRPr/>
          </a:p>
        </p:txBody>
      </p:sp>
      <p:pic>
        <p:nvPicPr>
          <p:cNvPr id="747" name="Google Shape;747;p75"/>
          <p:cNvPicPr preferRelativeResize="0"/>
          <p:nvPr/>
        </p:nvPicPr>
        <p:blipFill rotWithShape="1">
          <a:blip r:embed="rId3">
            <a:alphaModFix/>
          </a:blip>
          <a:srcRect b="-875" l="18488" r="13590" t="-875"/>
          <a:stretch/>
        </p:blipFill>
        <p:spPr>
          <a:xfrm>
            <a:off x="4847125" y="1256788"/>
            <a:ext cx="3724700" cy="3140825"/>
          </a:xfrm>
          <a:prstGeom prst="flowChartProcess">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6"/>
          <p:cNvSpPr txBox="1"/>
          <p:nvPr>
            <p:ph type="title"/>
          </p:nvPr>
        </p:nvSpPr>
        <p:spPr>
          <a:xfrm>
            <a:off x="490250" y="488250"/>
            <a:ext cx="6227100" cy="4090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4200"/>
              <a:t>Theory of NLP</a:t>
            </a:r>
            <a:endParaRPr sz="4200"/>
          </a:p>
        </p:txBody>
      </p:sp>
      <p:pic>
        <p:nvPicPr>
          <p:cNvPr id="753" name="Google Shape;753;p76"/>
          <p:cNvPicPr preferRelativeResize="0"/>
          <p:nvPr/>
        </p:nvPicPr>
        <p:blipFill>
          <a:blip r:embed="rId3">
            <a:alphaModFix/>
          </a:blip>
          <a:stretch>
            <a:fillRect/>
          </a:stretch>
        </p:blipFill>
        <p:spPr>
          <a:xfrm>
            <a:off x="5079681" y="1473450"/>
            <a:ext cx="2919467" cy="2185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Milestones of NLP</a:t>
            </a:r>
            <a:endParaRPr/>
          </a:p>
        </p:txBody>
      </p:sp>
      <p:sp>
        <p:nvSpPr>
          <p:cNvPr id="759" name="Google Shape;759;p77"/>
          <p:cNvSpPr txBox="1"/>
          <p:nvPr/>
        </p:nvSpPr>
        <p:spPr>
          <a:xfrm>
            <a:off x="304225" y="3530400"/>
            <a:ext cx="25323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nvGrpSpPr>
          <p:cNvPr id="760" name="Google Shape;760;p77"/>
          <p:cNvGrpSpPr/>
          <p:nvPr/>
        </p:nvGrpSpPr>
        <p:grpSpPr>
          <a:xfrm>
            <a:off x="4513729" y="1864926"/>
            <a:ext cx="2480144" cy="1728853"/>
            <a:chOff x="4526679" y="1857800"/>
            <a:chExt cx="2480144" cy="1728853"/>
          </a:xfrm>
        </p:grpSpPr>
        <p:sp>
          <p:nvSpPr>
            <p:cNvPr id="761" name="Google Shape;761;p77"/>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77"/>
            <p:cNvGrpSpPr/>
            <p:nvPr/>
          </p:nvGrpSpPr>
          <p:grpSpPr>
            <a:xfrm>
              <a:off x="4526679" y="1857800"/>
              <a:ext cx="2480144" cy="1728853"/>
              <a:chOff x="4526679" y="1857800"/>
              <a:chExt cx="2480144" cy="1728853"/>
            </a:xfrm>
          </p:grpSpPr>
          <p:grpSp>
            <p:nvGrpSpPr>
              <p:cNvPr id="763" name="Google Shape;763;p77"/>
              <p:cNvGrpSpPr/>
              <p:nvPr/>
            </p:nvGrpSpPr>
            <p:grpSpPr>
              <a:xfrm>
                <a:off x="4808316" y="2800065"/>
                <a:ext cx="92400" cy="411825"/>
                <a:chOff x="845575" y="2563700"/>
                <a:chExt cx="92400" cy="411825"/>
              </a:xfrm>
            </p:grpSpPr>
            <p:cxnSp>
              <p:nvCxnSpPr>
                <p:cNvPr id="764" name="Google Shape;764;p7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65" name="Google Shape;765;p7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77"/>
              <p:cNvSpPr txBox="1"/>
              <p:nvPr/>
            </p:nvSpPr>
            <p:spPr>
              <a:xfrm>
                <a:off x="4526679" y="3215253"/>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2015</a:t>
                </a:r>
                <a:endParaRPr b="1" sz="1200">
                  <a:latin typeface="Roboto"/>
                  <a:ea typeface="Roboto"/>
                  <a:cs typeface="Roboto"/>
                  <a:sym typeface="Roboto"/>
                </a:endParaRPr>
              </a:p>
            </p:txBody>
          </p:sp>
          <p:sp>
            <p:nvSpPr>
              <p:cNvPr id="767" name="Google Shape;767;p77"/>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Attention</a:t>
                </a:r>
                <a:endParaRPr b="1" sz="11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One of the core innovations in Neural Machine Translation. Useful for any task that requires making decisions based on certain parts of the input.</a:t>
                </a:r>
                <a:endParaRPr b="1" sz="900">
                  <a:latin typeface="Roboto"/>
                  <a:ea typeface="Roboto"/>
                  <a:cs typeface="Roboto"/>
                  <a:sym typeface="Roboto"/>
                </a:endParaRPr>
              </a:p>
            </p:txBody>
          </p:sp>
        </p:grpSp>
      </p:grpSp>
      <p:grpSp>
        <p:nvGrpSpPr>
          <p:cNvPr id="768" name="Google Shape;768;p77"/>
          <p:cNvGrpSpPr/>
          <p:nvPr/>
        </p:nvGrpSpPr>
        <p:grpSpPr>
          <a:xfrm>
            <a:off x="6422860" y="2709722"/>
            <a:ext cx="2721140" cy="1735654"/>
            <a:chOff x="6435810" y="2702596"/>
            <a:chExt cx="2721140" cy="1735654"/>
          </a:xfrm>
        </p:grpSpPr>
        <p:sp>
          <p:nvSpPr>
            <p:cNvPr id="769" name="Google Shape;769;p77"/>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77"/>
            <p:cNvGrpSpPr/>
            <p:nvPr/>
          </p:nvGrpSpPr>
          <p:grpSpPr>
            <a:xfrm>
              <a:off x="6435810" y="2702596"/>
              <a:ext cx="2494563" cy="1735654"/>
              <a:chOff x="6435810" y="2702596"/>
              <a:chExt cx="2494563" cy="1735654"/>
            </a:xfrm>
          </p:grpSpPr>
          <p:grpSp>
            <p:nvGrpSpPr>
              <p:cNvPr id="771" name="Google Shape;771;p77"/>
              <p:cNvGrpSpPr/>
              <p:nvPr/>
            </p:nvGrpSpPr>
            <p:grpSpPr>
              <a:xfrm rot="10800000">
                <a:off x="6760035" y="3079467"/>
                <a:ext cx="92400" cy="411825"/>
                <a:chOff x="2070100" y="2563700"/>
                <a:chExt cx="92400" cy="411825"/>
              </a:xfrm>
            </p:grpSpPr>
            <p:cxnSp>
              <p:nvCxnSpPr>
                <p:cNvPr id="772" name="Google Shape;772;p7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73" name="Google Shape;773;p7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77"/>
              <p:cNvSpPr txBox="1"/>
              <p:nvPr/>
            </p:nvSpPr>
            <p:spPr>
              <a:xfrm>
                <a:off x="6435810"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2018</a:t>
                </a:r>
                <a:endParaRPr b="1" sz="1200">
                  <a:latin typeface="Roboto"/>
                  <a:ea typeface="Roboto"/>
                  <a:cs typeface="Roboto"/>
                  <a:sym typeface="Roboto"/>
                </a:endParaRPr>
              </a:p>
            </p:txBody>
          </p:sp>
          <p:sp>
            <p:nvSpPr>
              <p:cNvPr id="775" name="Google Shape;775;p77"/>
              <p:cNvSpPr txBox="1"/>
              <p:nvPr/>
            </p:nvSpPr>
            <p:spPr>
              <a:xfrm>
                <a:off x="6676773"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BERT models</a:t>
                </a:r>
                <a:endParaRPr b="1" sz="11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1600"/>
                  </a:spcAft>
                  <a:buNone/>
                </a:pPr>
                <a:r>
                  <a:rPr lang="en" sz="900">
                    <a:latin typeface="Roboto"/>
                    <a:ea typeface="Roboto"/>
                    <a:cs typeface="Roboto"/>
                    <a:sym typeface="Roboto"/>
                  </a:rPr>
                  <a:t>Bidirectional Encoder Representations from Transformers. Key innovation is applying bidirectional training of Transformer to language modeling.</a:t>
                </a:r>
                <a:endParaRPr b="1" sz="900">
                  <a:latin typeface="Roboto"/>
                  <a:ea typeface="Roboto"/>
                  <a:cs typeface="Roboto"/>
                  <a:sym typeface="Roboto"/>
                </a:endParaRPr>
              </a:p>
            </p:txBody>
          </p:sp>
        </p:grpSp>
      </p:grpSp>
      <p:grpSp>
        <p:nvGrpSpPr>
          <p:cNvPr id="776" name="Google Shape;776;p77"/>
          <p:cNvGrpSpPr/>
          <p:nvPr/>
        </p:nvGrpSpPr>
        <p:grpSpPr>
          <a:xfrm>
            <a:off x="483041" y="1864926"/>
            <a:ext cx="2580731" cy="1728863"/>
            <a:chOff x="495991" y="1857800"/>
            <a:chExt cx="2580731" cy="1728863"/>
          </a:xfrm>
        </p:grpSpPr>
        <p:sp>
          <p:nvSpPr>
            <p:cNvPr id="777" name="Google Shape;777;p77"/>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77"/>
            <p:cNvGrpSpPr/>
            <p:nvPr/>
          </p:nvGrpSpPr>
          <p:grpSpPr>
            <a:xfrm>
              <a:off x="495991" y="1857800"/>
              <a:ext cx="2580731" cy="1728863"/>
              <a:chOff x="495991" y="1857800"/>
              <a:chExt cx="2580731" cy="1728863"/>
            </a:xfrm>
          </p:grpSpPr>
          <p:sp>
            <p:nvSpPr>
              <p:cNvPr id="779" name="Google Shape;779;p77"/>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2001</a:t>
                </a:r>
                <a:endParaRPr b="1" sz="1200">
                  <a:latin typeface="Roboto"/>
                  <a:ea typeface="Roboto"/>
                  <a:cs typeface="Roboto"/>
                  <a:sym typeface="Roboto"/>
                </a:endParaRPr>
              </a:p>
            </p:txBody>
          </p:sp>
          <p:grpSp>
            <p:nvGrpSpPr>
              <p:cNvPr id="780" name="Google Shape;780;p77"/>
              <p:cNvGrpSpPr/>
              <p:nvPr/>
            </p:nvGrpSpPr>
            <p:grpSpPr>
              <a:xfrm>
                <a:off x="881025" y="2800065"/>
                <a:ext cx="92400" cy="411825"/>
                <a:chOff x="845575" y="2563700"/>
                <a:chExt cx="92400" cy="411825"/>
              </a:xfrm>
            </p:grpSpPr>
            <p:cxnSp>
              <p:nvCxnSpPr>
                <p:cNvPr id="781" name="Google Shape;781;p7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82" name="Google Shape;782;p7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77"/>
              <p:cNvSpPr txBox="1"/>
              <p:nvPr/>
            </p:nvSpPr>
            <p:spPr>
              <a:xfrm>
                <a:off x="823122"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Neural Language Models</a:t>
                </a:r>
                <a:endParaRPr b="1" sz="11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Used in speech recognition, machine translation, handwriting recognition, and other applications.</a:t>
                </a:r>
                <a:endParaRPr b="1" sz="1000">
                  <a:latin typeface="Roboto"/>
                  <a:ea typeface="Roboto"/>
                  <a:cs typeface="Roboto"/>
                  <a:sym typeface="Roboto"/>
                </a:endParaRPr>
              </a:p>
            </p:txBody>
          </p:sp>
        </p:grpSp>
      </p:grpSp>
      <p:grpSp>
        <p:nvGrpSpPr>
          <p:cNvPr id="784" name="Google Shape;784;p77"/>
          <p:cNvGrpSpPr/>
          <p:nvPr/>
        </p:nvGrpSpPr>
        <p:grpSpPr>
          <a:xfrm>
            <a:off x="2512645" y="2709722"/>
            <a:ext cx="2501355" cy="2090252"/>
            <a:chOff x="2525595" y="2702596"/>
            <a:chExt cx="2501355" cy="2090252"/>
          </a:xfrm>
        </p:grpSpPr>
        <p:sp>
          <p:nvSpPr>
            <p:cNvPr id="785" name="Google Shape;785;p77"/>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77"/>
            <p:cNvGrpSpPr/>
            <p:nvPr/>
          </p:nvGrpSpPr>
          <p:grpSpPr>
            <a:xfrm>
              <a:off x="2525595" y="2702596"/>
              <a:ext cx="2501355" cy="2090252"/>
              <a:chOff x="2525595" y="2702596"/>
              <a:chExt cx="2501355" cy="2090252"/>
            </a:xfrm>
          </p:grpSpPr>
          <p:sp>
            <p:nvSpPr>
              <p:cNvPr id="787" name="Google Shape;787;p77"/>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2013</a:t>
                </a:r>
                <a:endParaRPr b="1" sz="1200">
                  <a:latin typeface="Roboto"/>
                  <a:ea typeface="Roboto"/>
                  <a:cs typeface="Roboto"/>
                  <a:sym typeface="Roboto"/>
                </a:endParaRPr>
              </a:p>
            </p:txBody>
          </p:sp>
          <p:grpSp>
            <p:nvGrpSpPr>
              <p:cNvPr id="788" name="Google Shape;788;p77"/>
              <p:cNvGrpSpPr/>
              <p:nvPr/>
            </p:nvGrpSpPr>
            <p:grpSpPr>
              <a:xfrm rot="10800000">
                <a:off x="2849073" y="3079467"/>
                <a:ext cx="92400" cy="411825"/>
                <a:chOff x="2070100" y="2563700"/>
                <a:chExt cx="92400" cy="411825"/>
              </a:xfrm>
            </p:grpSpPr>
            <p:cxnSp>
              <p:nvCxnSpPr>
                <p:cNvPr id="789" name="Google Shape;789;p7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90" name="Google Shape;790;p7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77"/>
              <p:cNvSpPr txBox="1"/>
              <p:nvPr/>
            </p:nvSpPr>
            <p:spPr>
              <a:xfrm>
                <a:off x="2773350" y="3494449"/>
                <a:ext cx="2253600" cy="12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Word2Vec(</a:t>
                </a:r>
                <a:r>
                  <a:rPr b="1" lang="en" sz="1100" u="sng">
                    <a:solidFill>
                      <a:schemeClr val="hlink"/>
                    </a:solidFill>
                    <a:latin typeface="Roboto"/>
                    <a:ea typeface="Roboto"/>
                    <a:cs typeface="Roboto"/>
                    <a:sym typeface="Roboto"/>
                    <a:hlinkClick r:id="rId3"/>
                  </a:rPr>
                  <a:t>Paper</a:t>
                </a:r>
                <a:r>
                  <a:rPr b="1" lang="en" sz="1100">
                    <a:latin typeface="Roboto"/>
                    <a:ea typeface="Roboto"/>
                    <a:cs typeface="Roboto"/>
                    <a:sym typeface="Roboto"/>
                  </a:rPr>
                  <a:t>)</a:t>
                </a:r>
                <a:endParaRPr b="1" sz="1100">
                  <a:latin typeface="Roboto"/>
                  <a:ea typeface="Roboto"/>
                  <a:cs typeface="Roboto"/>
                  <a:sym typeface="Roboto"/>
                </a:endParaRPr>
              </a:p>
              <a:p>
                <a:pPr indent="0" lvl="0" marL="0" rtl="0" algn="l">
                  <a:spcBef>
                    <a:spcPts val="0"/>
                  </a:spcBef>
                  <a:spcAft>
                    <a:spcPts val="0"/>
                  </a:spcAft>
                  <a:buNone/>
                </a:pPr>
                <a:r>
                  <a:t/>
                </a:r>
                <a:endParaRPr b="1" sz="900">
                  <a:latin typeface="Roboto"/>
                  <a:ea typeface="Roboto"/>
                  <a:cs typeface="Roboto"/>
                  <a:sym typeface="Roboto"/>
                </a:endParaRPr>
              </a:p>
              <a:p>
                <a:pPr indent="0" lvl="0" marL="0" rtl="0" algn="l">
                  <a:spcBef>
                    <a:spcPts val="0"/>
                  </a:spcBef>
                  <a:spcAft>
                    <a:spcPts val="0"/>
                  </a:spcAft>
                  <a:buNone/>
                </a:pPr>
                <a:r>
                  <a:rPr lang="en" sz="900">
                    <a:latin typeface="Roboto"/>
                    <a:ea typeface="Roboto"/>
                    <a:cs typeface="Roboto"/>
                    <a:sym typeface="Roboto"/>
                  </a:rPr>
                  <a:t>Trained vector representations of words. Two different architectures include continuous bag-of-words (CBOW) and skip-gram.</a:t>
                </a:r>
                <a:br>
                  <a:rPr lang="en" sz="900">
                    <a:latin typeface="Roboto"/>
                    <a:ea typeface="Roboto"/>
                    <a:cs typeface="Roboto"/>
                    <a:sym typeface="Roboto"/>
                  </a:rPr>
                </a:br>
                <a:r>
                  <a:rPr lang="en" sz="900">
                    <a:latin typeface="Roboto"/>
                    <a:ea typeface="Roboto"/>
                    <a:cs typeface="Roboto"/>
                    <a:sym typeface="Roboto"/>
                  </a:rPr>
                  <a:t>Semantic meaning is embedded in the vector representations</a:t>
                </a:r>
                <a:endParaRPr sz="900">
                  <a:latin typeface="Roboto"/>
                  <a:ea typeface="Roboto"/>
                  <a:cs typeface="Roboto"/>
                  <a:sym typeface="Roboto"/>
                </a:endParaRPr>
              </a:p>
              <a:p>
                <a:pPr indent="0" lvl="0" marL="0" rtl="0" algn="l">
                  <a:spcBef>
                    <a:spcPts val="1600"/>
                  </a:spcBef>
                  <a:spcAft>
                    <a:spcPts val="0"/>
                  </a:spcAft>
                  <a:buNone/>
                </a:pPr>
                <a:r>
                  <a:t/>
                </a:r>
                <a:endParaRPr sz="900">
                  <a:latin typeface="Roboto"/>
                  <a:ea typeface="Roboto"/>
                  <a:cs typeface="Roboto"/>
                  <a:sym typeface="Roboto"/>
                </a:endParaRPr>
              </a:p>
              <a:p>
                <a:pPr indent="0" lvl="0" marL="0" rtl="0" algn="l">
                  <a:spcBef>
                    <a:spcPts val="1600"/>
                  </a:spcBef>
                  <a:spcAft>
                    <a:spcPts val="1600"/>
                  </a:spcAft>
                  <a:buNone/>
                </a:pPr>
                <a:r>
                  <a:t/>
                </a:r>
                <a:endParaRPr sz="900">
                  <a:latin typeface="Roboto"/>
                  <a:ea typeface="Roboto"/>
                  <a:cs typeface="Roboto"/>
                  <a:sym typeface="Roboto"/>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p:nvPr/>
        </p:nvSpPr>
        <p:spPr>
          <a:xfrm>
            <a:off x="54275" y="2619450"/>
            <a:ext cx="1721100" cy="965700"/>
          </a:xfrm>
          <a:prstGeom prst="rect">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9" name="Google Shape;129;p19"/>
          <p:cNvSpPr/>
          <p:nvPr/>
        </p:nvSpPr>
        <p:spPr>
          <a:xfrm flipH="1">
            <a:off x="6255075" y="849725"/>
            <a:ext cx="2840400" cy="2767800"/>
          </a:xfrm>
          <a:prstGeom prst="rect">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RMDS Project: Methodological Approach</a:t>
            </a:r>
            <a:endParaRPr/>
          </a:p>
        </p:txBody>
      </p:sp>
      <p:sp>
        <p:nvSpPr>
          <p:cNvPr id="131" name="Google Shape;131;p19"/>
          <p:cNvSpPr/>
          <p:nvPr/>
        </p:nvSpPr>
        <p:spPr>
          <a:xfrm>
            <a:off x="2182941" y="2814750"/>
            <a:ext cx="1561200" cy="6027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Co-location Index</a:t>
            </a:r>
            <a:endParaRPr b="1" sz="1000">
              <a:solidFill>
                <a:srgbClr val="000000"/>
              </a:solidFill>
            </a:endParaRPr>
          </a:p>
        </p:txBody>
      </p:sp>
      <p:sp>
        <p:nvSpPr>
          <p:cNvPr id="132" name="Google Shape;132;p19"/>
          <p:cNvSpPr/>
          <p:nvPr/>
        </p:nvSpPr>
        <p:spPr>
          <a:xfrm>
            <a:off x="5616875" y="2814750"/>
            <a:ext cx="1497900" cy="6027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rPr>
              <a:t>Quantified </a:t>
            </a:r>
            <a:r>
              <a:rPr b="1" lang="en" sz="1000"/>
              <a:t>Consumer Preference</a:t>
            </a:r>
            <a:endParaRPr b="1" sz="1000">
              <a:solidFill>
                <a:srgbClr val="000000"/>
              </a:solidFill>
            </a:endParaRPr>
          </a:p>
        </p:txBody>
      </p:sp>
      <p:sp>
        <p:nvSpPr>
          <p:cNvPr id="133" name="Google Shape;133;p19"/>
          <p:cNvSpPr/>
          <p:nvPr/>
        </p:nvSpPr>
        <p:spPr>
          <a:xfrm>
            <a:off x="812425" y="1377220"/>
            <a:ext cx="2177100" cy="7689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Wasserstein Distance</a:t>
            </a:r>
            <a:endParaRPr b="1" sz="1200"/>
          </a:p>
        </p:txBody>
      </p:sp>
      <p:sp>
        <p:nvSpPr>
          <p:cNvPr id="134" name="Google Shape;134;p19"/>
          <p:cNvSpPr/>
          <p:nvPr/>
        </p:nvSpPr>
        <p:spPr>
          <a:xfrm>
            <a:off x="3540768" y="1303325"/>
            <a:ext cx="2248500" cy="7689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Data Integration</a:t>
            </a:r>
            <a:endParaRPr b="1" sz="1200"/>
          </a:p>
        </p:txBody>
      </p:sp>
      <p:sp>
        <p:nvSpPr>
          <p:cNvPr id="135" name="Google Shape;135;p19"/>
          <p:cNvSpPr/>
          <p:nvPr/>
        </p:nvSpPr>
        <p:spPr>
          <a:xfrm>
            <a:off x="6340518" y="1332451"/>
            <a:ext cx="2177100" cy="7689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200"/>
              <a:t>NLP</a:t>
            </a:r>
            <a:endParaRPr b="1" sz="1200"/>
          </a:p>
        </p:txBody>
      </p:sp>
      <p:cxnSp>
        <p:nvCxnSpPr>
          <p:cNvPr id="136" name="Google Shape;136;p19"/>
          <p:cNvCxnSpPr>
            <a:stCxn id="137" idx="6"/>
            <a:endCxn id="131" idx="2"/>
          </p:cNvCxnSpPr>
          <p:nvPr/>
        </p:nvCxnSpPr>
        <p:spPr>
          <a:xfrm>
            <a:off x="1698550" y="3116100"/>
            <a:ext cx="484500" cy="0"/>
          </a:xfrm>
          <a:prstGeom prst="straightConnector1">
            <a:avLst/>
          </a:prstGeom>
          <a:noFill/>
          <a:ln cap="flat" cmpd="sng" w="28575">
            <a:solidFill>
              <a:srgbClr val="000000"/>
            </a:solidFill>
            <a:prstDash val="solid"/>
            <a:round/>
            <a:headEnd len="med" w="med" type="none"/>
            <a:tailEnd len="med" w="med" type="triangle"/>
          </a:ln>
        </p:spPr>
      </p:cxnSp>
      <p:cxnSp>
        <p:nvCxnSpPr>
          <p:cNvPr id="138" name="Google Shape;138;p19"/>
          <p:cNvCxnSpPr>
            <a:stCxn id="133" idx="2"/>
          </p:cNvCxnSpPr>
          <p:nvPr/>
        </p:nvCxnSpPr>
        <p:spPr>
          <a:xfrm flipH="1">
            <a:off x="1898275" y="2146120"/>
            <a:ext cx="2700" cy="892500"/>
          </a:xfrm>
          <a:prstGeom prst="straightConnector1">
            <a:avLst/>
          </a:prstGeom>
          <a:noFill/>
          <a:ln cap="flat" cmpd="sng" w="28575">
            <a:solidFill>
              <a:srgbClr val="000000"/>
            </a:solidFill>
            <a:prstDash val="solid"/>
            <a:round/>
            <a:headEnd len="med" w="med" type="none"/>
            <a:tailEnd len="med" w="med" type="triangle"/>
          </a:ln>
        </p:spPr>
      </p:cxnSp>
      <p:cxnSp>
        <p:nvCxnSpPr>
          <p:cNvPr id="139" name="Google Shape;139;p19"/>
          <p:cNvCxnSpPr>
            <a:stCxn id="134" idx="2"/>
            <a:endCxn id="140" idx="0"/>
          </p:cNvCxnSpPr>
          <p:nvPr/>
        </p:nvCxnSpPr>
        <p:spPr>
          <a:xfrm>
            <a:off x="4665018" y="2072225"/>
            <a:ext cx="21900" cy="770100"/>
          </a:xfrm>
          <a:prstGeom prst="straightConnector1">
            <a:avLst/>
          </a:prstGeom>
          <a:noFill/>
          <a:ln cap="flat" cmpd="sng" w="28575">
            <a:solidFill>
              <a:srgbClr val="000000"/>
            </a:solidFill>
            <a:prstDash val="solid"/>
            <a:round/>
            <a:headEnd len="med" w="med" type="none"/>
            <a:tailEnd len="med" w="med" type="triangle"/>
          </a:ln>
        </p:spPr>
      </p:cxnSp>
      <p:cxnSp>
        <p:nvCxnSpPr>
          <p:cNvPr id="141" name="Google Shape;141;p19"/>
          <p:cNvCxnSpPr>
            <a:stCxn id="142" idx="2"/>
            <a:endCxn id="132" idx="6"/>
          </p:cNvCxnSpPr>
          <p:nvPr/>
        </p:nvCxnSpPr>
        <p:spPr>
          <a:xfrm rot="10800000">
            <a:off x="7114669" y="3116100"/>
            <a:ext cx="401100" cy="0"/>
          </a:xfrm>
          <a:prstGeom prst="straightConnector1">
            <a:avLst/>
          </a:prstGeom>
          <a:noFill/>
          <a:ln cap="flat" cmpd="sng" w="28575">
            <a:solidFill>
              <a:srgbClr val="000000"/>
            </a:solidFill>
            <a:prstDash val="solid"/>
            <a:round/>
            <a:headEnd len="med" w="med" type="none"/>
            <a:tailEnd len="med" w="med" type="triangle"/>
          </a:ln>
        </p:spPr>
      </p:cxnSp>
      <p:cxnSp>
        <p:nvCxnSpPr>
          <p:cNvPr id="143" name="Google Shape;143;p19"/>
          <p:cNvCxnSpPr>
            <a:stCxn id="135" idx="2"/>
          </p:cNvCxnSpPr>
          <p:nvPr/>
        </p:nvCxnSpPr>
        <p:spPr>
          <a:xfrm flipH="1">
            <a:off x="7427268" y="2101351"/>
            <a:ext cx="1800" cy="951900"/>
          </a:xfrm>
          <a:prstGeom prst="straightConnector1">
            <a:avLst/>
          </a:prstGeom>
          <a:noFill/>
          <a:ln cap="flat" cmpd="sng" w="28575">
            <a:solidFill>
              <a:srgbClr val="000000"/>
            </a:solidFill>
            <a:prstDash val="solid"/>
            <a:round/>
            <a:headEnd len="med" w="med" type="none"/>
            <a:tailEnd len="med" w="med" type="triangle"/>
          </a:ln>
        </p:spPr>
      </p:cxnSp>
      <p:sp>
        <p:nvSpPr>
          <p:cNvPr id="142" name="Google Shape;142;p19"/>
          <p:cNvSpPr/>
          <p:nvPr/>
        </p:nvSpPr>
        <p:spPr>
          <a:xfrm>
            <a:off x="7515769" y="2814750"/>
            <a:ext cx="1497900" cy="6027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Location-specific UGC</a:t>
            </a:r>
            <a:endParaRPr b="1" sz="800">
              <a:solidFill>
                <a:srgbClr val="000000"/>
              </a:solidFill>
            </a:endParaRPr>
          </a:p>
        </p:txBody>
      </p:sp>
      <p:sp>
        <p:nvSpPr>
          <p:cNvPr id="144" name="Google Shape;144;p19"/>
          <p:cNvSpPr/>
          <p:nvPr/>
        </p:nvSpPr>
        <p:spPr>
          <a:xfrm>
            <a:off x="6255178" y="3881930"/>
            <a:ext cx="2347800" cy="8535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(Manual) Coding Customer Preference</a:t>
            </a:r>
            <a:endParaRPr b="1" sz="1100"/>
          </a:p>
        </p:txBody>
      </p:sp>
      <p:cxnSp>
        <p:nvCxnSpPr>
          <p:cNvPr id="145" name="Google Shape;145;p19"/>
          <p:cNvCxnSpPr>
            <a:stCxn id="144" idx="0"/>
          </p:cNvCxnSpPr>
          <p:nvPr/>
        </p:nvCxnSpPr>
        <p:spPr>
          <a:xfrm flipH="1" rot="10800000">
            <a:off x="7429078" y="3104030"/>
            <a:ext cx="5400" cy="777900"/>
          </a:xfrm>
          <a:prstGeom prst="straightConnector1">
            <a:avLst/>
          </a:prstGeom>
          <a:noFill/>
          <a:ln cap="flat" cmpd="sng" w="28575">
            <a:solidFill>
              <a:srgbClr val="000000"/>
            </a:solidFill>
            <a:prstDash val="solid"/>
            <a:round/>
            <a:headEnd len="med" w="med" type="none"/>
            <a:tailEnd len="med" w="med" type="triangle"/>
          </a:ln>
        </p:spPr>
      </p:cxnSp>
      <p:sp>
        <p:nvSpPr>
          <p:cNvPr id="137" name="Google Shape;137;p19"/>
          <p:cNvSpPr/>
          <p:nvPr/>
        </p:nvSpPr>
        <p:spPr>
          <a:xfrm>
            <a:off x="137350" y="2814750"/>
            <a:ext cx="1561200" cy="6027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Business Establishment GIS Data</a:t>
            </a:r>
            <a:endParaRPr b="1" sz="1000"/>
          </a:p>
        </p:txBody>
      </p:sp>
      <p:sp>
        <p:nvSpPr>
          <p:cNvPr id="140" name="Google Shape;140;p19"/>
          <p:cNvSpPr/>
          <p:nvPr/>
        </p:nvSpPr>
        <p:spPr>
          <a:xfrm>
            <a:off x="4069563" y="2842350"/>
            <a:ext cx="1234800" cy="547500"/>
          </a:xfrm>
          <a:prstGeom prst="rect">
            <a:avLst/>
          </a:prstGeom>
          <a:solidFill>
            <a:srgbClr val="FB6B00"/>
          </a:solidFill>
          <a:ln cap="flat" cmpd="sng" w="9525">
            <a:solidFill>
              <a:srgbClr val="ED4A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Quantified Business Environment</a:t>
            </a:r>
            <a:endParaRPr b="1" sz="1100">
              <a:solidFill>
                <a:srgbClr val="000000"/>
              </a:solidFill>
            </a:endParaRPr>
          </a:p>
        </p:txBody>
      </p:sp>
      <p:cxnSp>
        <p:nvCxnSpPr>
          <p:cNvPr id="146" name="Google Shape;146;p19"/>
          <p:cNvCxnSpPr>
            <a:stCxn id="131" idx="6"/>
            <a:endCxn id="140" idx="1"/>
          </p:cNvCxnSpPr>
          <p:nvPr/>
        </p:nvCxnSpPr>
        <p:spPr>
          <a:xfrm>
            <a:off x="3744141" y="3116100"/>
            <a:ext cx="325500" cy="0"/>
          </a:xfrm>
          <a:prstGeom prst="straightConnector1">
            <a:avLst/>
          </a:prstGeom>
          <a:noFill/>
          <a:ln cap="flat" cmpd="sng" w="28575">
            <a:solidFill>
              <a:srgbClr val="000000"/>
            </a:solidFill>
            <a:prstDash val="solid"/>
            <a:round/>
            <a:headEnd len="med" w="med" type="none"/>
            <a:tailEnd len="med" w="med" type="triangle"/>
          </a:ln>
        </p:spPr>
      </p:cxnSp>
      <p:cxnSp>
        <p:nvCxnSpPr>
          <p:cNvPr id="147" name="Google Shape;147;p19"/>
          <p:cNvCxnSpPr>
            <a:stCxn id="132" idx="2"/>
            <a:endCxn id="140" idx="3"/>
          </p:cNvCxnSpPr>
          <p:nvPr/>
        </p:nvCxnSpPr>
        <p:spPr>
          <a:xfrm rot="10800000">
            <a:off x="5304275" y="3116100"/>
            <a:ext cx="312600" cy="0"/>
          </a:xfrm>
          <a:prstGeom prst="straightConnector1">
            <a:avLst/>
          </a:prstGeom>
          <a:noFill/>
          <a:ln cap="flat" cmpd="sng" w="28575">
            <a:solidFill>
              <a:srgbClr val="000000"/>
            </a:solidFill>
            <a:prstDash val="solid"/>
            <a:round/>
            <a:headEnd len="med" w="med" type="none"/>
            <a:tailEnd len="med" w="med" type="triangle"/>
          </a:ln>
        </p:spPr>
      </p:cxnSp>
      <p:grpSp>
        <p:nvGrpSpPr>
          <p:cNvPr id="148" name="Google Shape;148;p19"/>
          <p:cNvGrpSpPr/>
          <p:nvPr/>
        </p:nvGrpSpPr>
        <p:grpSpPr>
          <a:xfrm>
            <a:off x="232318" y="3881925"/>
            <a:ext cx="1077612" cy="1215075"/>
            <a:chOff x="232318" y="3881925"/>
            <a:chExt cx="1077612" cy="1215075"/>
          </a:xfrm>
        </p:grpSpPr>
        <p:sp>
          <p:nvSpPr>
            <p:cNvPr id="149" name="Google Shape;149;p19"/>
            <p:cNvSpPr/>
            <p:nvPr/>
          </p:nvSpPr>
          <p:spPr>
            <a:xfrm>
              <a:off x="232330" y="4425441"/>
              <a:ext cx="1077600" cy="2910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rPr>
                <a:t>Method</a:t>
              </a:r>
              <a:endParaRPr sz="800"/>
            </a:p>
          </p:txBody>
        </p:sp>
        <p:sp>
          <p:nvSpPr>
            <p:cNvPr id="150" name="Google Shape;150;p19"/>
            <p:cNvSpPr/>
            <p:nvPr/>
          </p:nvSpPr>
          <p:spPr>
            <a:xfrm>
              <a:off x="232318" y="4806000"/>
              <a:ext cx="1077600" cy="2910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00"/>
                  </a:solidFill>
                </a:rPr>
                <a:t>Data / Metrics</a:t>
              </a:r>
              <a:endParaRPr sz="800">
                <a:solidFill>
                  <a:srgbClr val="000000"/>
                </a:solidFill>
              </a:endParaRPr>
            </a:p>
          </p:txBody>
        </p:sp>
        <p:sp>
          <p:nvSpPr>
            <p:cNvPr id="151" name="Google Shape;151;p19"/>
            <p:cNvSpPr/>
            <p:nvPr/>
          </p:nvSpPr>
          <p:spPr>
            <a:xfrm>
              <a:off x="265600" y="3881925"/>
              <a:ext cx="1010700" cy="236400"/>
            </a:xfrm>
            <a:prstGeom prst="rect">
              <a:avLst/>
            </a:prstGeom>
            <a:solidFill>
              <a:srgbClr val="FB6B00"/>
            </a:solidFill>
            <a:ln cap="flat" cmpd="sng" w="9525">
              <a:solidFill>
                <a:srgbClr val="ED4A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Outcome</a:t>
              </a:r>
              <a:endParaRPr sz="800">
                <a:solidFill>
                  <a:srgbClr val="000000"/>
                </a:solidFill>
              </a:endParaRPr>
            </a:p>
          </p:txBody>
        </p:sp>
        <p:sp>
          <p:nvSpPr>
            <p:cNvPr id="152" name="Google Shape;152;p19"/>
            <p:cNvSpPr txBox="1"/>
            <p:nvPr/>
          </p:nvSpPr>
          <p:spPr>
            <a:xfrm>
              <a:off x="265714" y="4192006"/>
              <a:ext cx="1010700" cy="195600"/>
            </a:xfrm>
            <a:prstGeom prst="rect">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Covered Steps</a:t>
              </a:r>
              <a:endParaRPr sz="8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460950" y="2923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 of Learning Outcomes</a:t>
            </a:r>
            <a:endParaRPr/>
          </a:p>
        </p:txBody>
      </p:sp>
      <p:sp>
        <p:nvSpPr>
          <p:cNvPr id="158" name="Google Shape;158;p20"/>
          <p:cNvSpPr txBox="1"/>
          <p:nvPr>
            <p:ph idx="1" type="body"/>
          </p:nvPr>
        </p:nvSpPr>
        <p:spPr>
          <a:xfrm>
            <a:off x="471900" y="1380300"/>
            <a:ext cx="8222100" cy="34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NLP</a:t>
            </a:r>
            <a:endParaRPr/>
          </a:p>
          <a:p>
            <a:pPr indent="-342900" lvl="0" marL="457200" rtl="0" algn="l">
              <a:spcBef>
                <a:spcPts val="600"/>
              </a:spcBef>
              <a:spcAft>
                <a:spcPts val="0"/>
              </a:spcAft>
              <a:buSzPts val="1800"/>
              <a:buChar char="●"/>
            </a:pPr>
            <a:r>
              <a:rPr lang="en"/>
              <a:t>Word Embedding</a:t>
            </a:r>
            <a:endParaRPr/>
          </a:p>
          <a:p>
            <a:pPr indent="-342900" lvl="0" marL="457200" rtl="0" algn="l">
              <a:spcBef>
                <a:spcPts val="0"/>
              </a:spcBef>
              <a:spcAft>
                <a:spcPts val="0"/>
              </a:spcAft>
              <a:buSzPts val="1800"/>
              <a:buChar char="●"/>
            </a:pPr>
            <a:r>
              <a:rPr lang="en"/>
              <a:t>RNN</a:t>
            </a:r>
            <a:endParaRPr/>
          </a:p>
          <a:p>
            <a:pPr indent="-342900" lvl="0" marL="457200" rtl="0" algn="l">
              <a:spcBef>
                <a:spcPts val="0"/>
              </a:spcBef>
              <a:spcAft>
                <a:spcPts val="0"/>
              </a:spcAft>
              <a:buSzPts val="1800"/>
              <a:buChar char="●"/>
            </a:pPr>
            <a:r>
              <a:rPr lang="en"/>
              <a:t>Attention</a:t>
            </a:r>
            <a:endParaRPr/>
          </a:p>
          <a:p>
            <a:pPr indent="-342900" lvl="0" marL="457200" rtl="0" algn="l">
              <a:spcBef>
                <a:spcPts val="0"/>
              </a:spcBef>
              <a:spcAft>
                <a:spcPts val="0"/>
              </a:spcAft>
              <a:buSzPts val="1800"/>
              <a:buChar char="●"/>
            </a:pPr>
            <a:r>
              <a:rPr lang="en"/>
              <a:t>Self-attention and Transformer</a:t>
            </a:r>
            <a:endParaRPr/>
          </a:p>
          <a:p>
            <a:pPr indent="-342900" lvl="0" marL="457200" rtl="0" algn="l">
              <a:spcBef>
                <a:spcPts val="0"/>
              </a:spcBef>
              <a:spcAft>
                <a:spcPts val="0"/>
              </a:spcAft>
              <a:buSzPts val="1800"/>
              <a:buChar char="●"/>
            </a:pPr>
            <a:r>
              <a:rPr lang="en"/>
              <a:t>Transformer-based NLP model</a:t>
            </a:r>
            <a:endParaRPr/>
          </a:p>
          <a:p>
            <a:pPr indent="0" lvl="0" marL="0" rtl="0" algn="l">
              <a:spcBef>
                <a:spcPts val="600"/>
              </a:spcBef>
              <a:spcAft>
                <a:spcPts val="0"/>
              </a:spcAft>
              <a:buNone/>
            </a:pPr>
            <a:r>
              <a:rPr lang="en"/>
              <a:t>Neural Network</a:t>
            </a:r>
            <a:endParaRPr/>
          </a:p>
          <a:p>
            <a:pPr indent="-342900" lvl="0" marL="457200" rtl="0" algn="l">
              <a:spcBef>
                <a:spcPts val="600"/>
              </a:spcBef>
              <a:spcAft>
                <a:spcPts val="0"/>
              </a:spcAft>
              <a:buSzPts val="1800"/>
              <a:buChar char="●"/>
            </a:pPr>
            <a:r>
              <a:rPr lang="en"/>
              <a:t>Build </a:t>
            </a:r>
            <a:r>
              <a:rPr lang="en"/>
              <a:t>Neural Network on top of</a:t>
            </a:r>
            <a:r>
              <a:rPr lang="en"/>
              <a:t> NLP model </a:t>
            </a:r>
            <a:endParaRPr/>
          </a:p>
          <a:p>
            <a:pPr indent="-342900" lvl="0" marL="457200" rtl="0" algn="l">
              <a:spcBef>
                <a:spcPts val="0"/>
              </a:spcBef>
              <a:spcAft>
                <a:spcPts val="0"/>
              </a:spcAft>
              <a:buSzPts val="1800"/>
              <a:buChar char="●"/>
            </a:pPr>
            <a:r>
              <a:rPr lang="en"/>
              <a:t>PyTorch Implementation</a:t>
            </a:r>
            <a:endParaRPr/>
          </a:p>
          <a:p>
            <a:pPr indent="0" lvl="0" marL="0" rtl="0" algn="l">
              <a:spcBef>
                <a:spcPts val="600"/>
              </a:spcBef>
              <a:spcAft>
                <a:spcPts val="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460950" y="1221675"/>
            <a:ext cx="8222100" cy="1012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Review of Learning Outcomes</a:t>
            </a:r>
            <a:endParaRPr/>
          </a:p>
        </p:txBody>
      </p:sp>
      <p:pic>
        <p:nvPicPr>
          <p:cNvPr id="164" name="Google Shape;164;p21"/>
          <p:cNvPicPr preferRelativeResize="0"/>
          <p:nvPr/>
        </p:nvPicPr>
        <p:blipFill>
          <a:blip r:embed="rId3">
            <a:alphaModFix/>
          </a:blip>
          <a:stretch>
            <a:fillRect/>
          </a:stretch>
        </p:blipFill>
        <p:spPr>
          <a:xfrm>
            <a:off x="6108381" y="2632200"/>
            <a:ext cx="2919467" cy="2185650"/>
          </a:xfrm>
          <a:prstGeom prst="rect">
            <a:avLst/>
          </a:prstGeom>
          <a:noFill/>
          <a:ln>
            <a:noFill/>
          </a:ln>
          <a:effectLst>
            <a:outerShdw blurRad="57150" rotWithShape="0" algn="bl" dir="5400000" dist="19050">
              <a:srgbClr val="000000">
                <a:alpha val="50000"/>
              </a:srgbClr>
            </a:outerShdw>
          </a:effectLst>
        </p:spPr>
      </p:pic>
      <p:sp>
        <p:nvSpPr>
          <p:cNvPr id="165" name="Google Shape;165;p21"/>
          <p:cNvSpPr txBox="1"/>
          <p:nvPr>
            <p:ph type="title"/>
          </p:nvPr>
        </p:nvSpPr>
        <p:spPr>
          <a:xfrm>
            <a:off x="497950" y="1884725"/>
            <a:ext cx="8222100" cy="1012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800"/>
              <a:t>Knowledge and Skill Preparation for Capstone Projects</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